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1"/>
  </p:notesMasterIdLst>
  <p:sldIdLst>
    <p:sldId id="327" r:id="rId2"/>
    <p:sldId id="258" r:id="rId3"/>
    <p:sldId id="272" r:id="rId4"/>
    <p:sldId id="259" r:id="rId5"/>
    <p:sldId id="274" r:id="rId6"/>
    <p:sldId id="260" r:id="rId7"/>
    <p:sldId id="313" r:id="rId8"/>
    <p:sldId id="324" r:id="rId9"/>
    <p:sldId id="261" r:id="rId10"/>
    <p:sldId id="275" r:id="rId11"/>
    <p:sldId id="317" r:id="rId12"/>
    <p:sldId id="318" r:id="rId13"/>
    <p:sldId id="319" r:id="rId14"/>
    <p:sldId id="280" r:id="rId15"/>
    <p:sldId id="284" r:id="rId16"/>
    <p:sldId id="282" r:id="rId17"/>
    <p:sldId id="281" r:id="rId18"/>
    <p:sldId id="285" r:id="rId19"/>
    <p:sldId id="286" r:id="rId20"/>
    <p:sldId id="276" r:id="rId21"/>
    <p:sldId id="287" r:id="rId22"/>
    <p:sldId id="288" r:id="rId23"/>
    <p:sldId id="289" r:id="rId24"/>
    <p:sldId id="290" r:id="rId25"/>
    <p:sldId id="291" r:id="rId26"/>
    <p:sldId id="293" r:id="rId27"/>
    <p:sldId id="292" r:id="rId28"/>
    <p:sldId id="322" r:id="rId29"/>
    <p:sldId id="320" r:id="rId30"/>
    <p:sldId id="321" r:id="rId31"/>
    <p:sldId id="264" r:id="rId32"/>
    <p:sldId id="295" r:id="rId33"/>
    <p:sldId id="294" r:id="rId34"/>
    <p:sldId id="296" r:id="rId35"/>
    <p:sldId id="297" r:id="rId36"/>
    <p:sldId id="298" r:id="rId37"/>
    <p:sldId id="299" r:id="rId38"/>
    <p:sldId id="267" r:id="rId39"/>
    <p:sldId id="301" r:id="rId40"/>
    <p:sldId id="302" r:id="rId41"/>
    <p:sldId id="303" r:id="rId42"/>
    <p:sldId id="304" r:id="rId43"/>
    <p:sldId id="268" r:id="rId44"/>
    <p:sldId id="329" r:id="rId45"/>
    <p:sldId id="269" r:id="rId46"/>
    <p:sldId id="328" r:id="rId47"/>
    <p:sldId id="305" r:id="rId48"/>
    <p:sldId id="306" r:id="rId49"/>
    <p:sldId id="307" r:id="rId50"/>
    <p:sldId id="323" r:id="rId51"/>
    <p:sldId id="308" r:id="rId52"/>
    <p:sldId id="270" r:id="rId53"/>
    <p:sldId id="310" r:id="rId54"/>
    <p:sldId id="271" r:id="rId55"/>
    <p:sldId id="309" r:id="rId56"/>
    <p:sldId id="312" r:id="rId57"/>
    <p:sldId id="330" r:id="rId58"/>
    <p:sldId id="326" r:id="rId59"/>
    <p:sldId id="325" r:id="rId6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841"/>
    <p:restoredTop sz="94563"/>
  </p:normalViewPr>
  <p:slideViewPr>
    <p:cSldViewPr snapToGrid="0">
      <p:cViewPr>
        <p:scale>
          <a:sx n="185" d="100"/>
          <a:sy n="185" d="100"/>
        </p:scale>
        <p:origin x="1024" y="8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B5258B-2CFA-0346-BDA2-0820D77E9A6E}" type="datetimeFigureOut">
              <a:rPr lang="en-US" smtClean="0"/>
              <a:t>2/18/23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3B1236-9F8A-094E-AEA1-EC228874A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8524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3B1236-9F8A-094E-AEA1-EC228874A72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4471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3B1236-9F8A-094E-AEA1-EC228874A72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7066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3B1236-9F8A-094E-AEA1-EC228874A72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6318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3B1236-9F8A-094E-AEA1-EC228874A72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3069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3B1236-9F8A-094E-AEA1-EC228874A72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1367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3B1236-9F8A-094E-AEA1-EC228874A72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3431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3B1236-9F8A-094E-AEA1-EC228874A72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5549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3B1236-9F8A-094E-AEA1-EC228874A72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753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3B1236-9F8A-094E-AEA1-EC228874A72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5093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DD578D-767E-B17A-3BAC-14B187EADE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BECC07F-C79E-90A7-918A-F4791F1724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1C376A-DD08-B3F0-AF6D-ED1E1D7718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40DAD-4DE1-F647-BE24-7AD6C71668E6}" type="datetimeFigureOut">
              <a:rPr lang="en-US" smtClean="0"/>
              <a:t>2/15/23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0CEDC0-4DA9-B78D-E9F9-34B49DC1B3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2CC286-09A0-977A-94F2-B80311878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3E558-754B-E140-AADD-FABB10B053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8252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E4F474-CB8E-77D3-DCFE-5763FD142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2A04951-A0FD-2F5C-30B8-7883EFA253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C2C2FF-FF63-1363-560F-3373CA7B04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40DAD-4DE1-F647-BE24-7AD6C71668E6}" type="datetimeFigureOut">
              <a:rPr lang="en-US" smtClean="0"/>
              <a:t>2/15/23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555484-5A89-1BBE-ED36-B98421DC1A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F712A1-6709-6D48-8FC0-08CCD48DDD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3E558-754B-E140-AADD-FABB10B053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4994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0B5B93B-046F-EA86-6C23-B4A8C800F38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CA4A778-430C-37A5-69B3-33C221E26B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DC8F58-C5BD-D339-14D2-7A46D8E83A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40DAD-4DE1-F647-BE24-7AD6C71668E6}" type="datetimeFigureOut">
              <a:rPr lang="en-US" smtClean="0"/>
              <a:t>2/15/23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286553-331F-2CC4-136D-E21D02C506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92E501-8F3D-8BFC-45CF-06F2815F09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3E558-754B-E140-AADD-FABB10B053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9454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28DFA-8733-ED1E-5C88-A4C33C370C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2F9EDE-7274-FB8B-5CC7-F7FEEDA4A6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D30AC2-0BD2-C779-8737-10E2E0BA7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40DAD-4DE1-F647-BE24-7AD6C71668E6}" type="datetimeFigureOut">
              <a:rPr lang="en-US" smtClean="0"/>
              <a:t>2/15/23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5429D1-668C-B64E-034B-27813E9A09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37862E-8328-1EFD-9804-ED4B60983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3E558-754B-E140-AADD-FABB10B053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91767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DBF73-8FFB-B442-1837-2DB638A2A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45D372-7BA2-ECA6-AE0C-CA235F27DE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B09C94-A1BF-29DF-B5AD-7C9E2C424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40DAD-4DE1-F647-BE24-7AD6C71668E6}" type="datetimeFigureOut">
              <a:rPr lang="en-US" smtClean="0"/>
              <a:t>2/15/23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53C43E-F1A1-0BE6-045F-78BB28AAB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8D8DE1-4876-CF91-1B7C-75C429D88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3E558-754B-E140-AADD-FABB10B053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9372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CB753-E321-9111-833B-943DB82332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A431AB-2020-F68A-0D91-126F1DB95D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EDECF5-3BD4-873A-30CE-170165BA6F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D97322-2BEE-8CF2-C9BE-81E0F44B96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40DAD-4DE1-F647-BE24-7AD6C71668E6}" type="datetimeFigureOut">
              <a:rPr lang="en-US" smtClean="0"/>
              <a:t>2/15/23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8CE56C-369B-A458-D4CA-6E51D2D645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8EE792-9CA7-2DA0-BEA7-32EC90F620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3E558-754B-E140-AADD-FABB10B053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1308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D7E8B-6102-C715-374C-297A11AFD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318D7E-AB31-C92A-6E09-45B7C3820C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108101-5826-2DDC-4481-9E908E3EC7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593EE4E-62C4-E512-F829-6680A3BD790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852BB9-58E3-2A18-CBF8-FF4B0D39939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2265E28-BA39-4F3B-851D-A79805D688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40DAD-4DE1-F647-BE24-7AD6C71668E6}" type="datetimeFigureOut">
              <a:rPr lang="en-US" smtClean="0"/>
              <a:t>2/15/23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3D2712C-F76A-E206-8E15-A106C19BD3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FFB450B-4EF8-182B-7A20-1C386DF8E5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3E558-754B-E140-AADD-FABB10B053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5454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285C40-6393-772D-04C2-57DAC9AC0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11ECE71-32A1-954C-8CF1-ADB87586DC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40DAD-4DE1-F647-BE24-7AD6C71668E6}" type="datetimeFigureOut">
              <a:rPr lang="en-US" smtClean="0"/>
              <a:t>2/15/23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818154-E83D-4EC6-DFC1-6EC60DBD54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ED5097-912E-A6CC-F928-D9248251F8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3E558-754B-E140-AADD-FABB10B053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85181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FB4F9FC-878F-214A-9941-86F905DEEA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40DAD-4DE1-F647-BE24-7AD6C71668E6}" type="datetimeFigureOut">
              <a:rPr lang="en-US" smtClean="0"/>
              <a:t>2/15/23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70F5AEB-575E-C2D4-1F48-674AD6FF8B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C129B1-228B-25F9-F162-4F16193706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3E558-754B-E140-AADD-FABB10B053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4929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5D8C4-AC37-DE1D-5D31-D7E4DD904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0F7EA0-8F2E-5AA9-17CB-04D8BCBAE1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5D0E40-D703-2959-C375-5E41C143E5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E84EA4-6E1F-474B-B982-0184696CE0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40DAD-4DE1-F647-BE24-7AD6C71668E6}" type="datetimeFigureOut">
              <a:rPr lang="en-US" smtClean="0"/>
              <a:t>2/15/23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D7022A-1F47-C6A8-0DA4-893DF09FF1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F8162B-258F-64E9-61AB-81D785F54E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3E558-754B-E140-AADD-FABB10B053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0631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1E2D3-C057-F0E7-B830-FC38FA474E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3E0AC5B-1576-C696-718F-80658019D1D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BA1B69-6B22-E091-E6BE-0BCC22C026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4888BA-5B8A-5A79-246A-7733494E03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40DAD-4DE1-F647-BE24-7AD6C71668E6}" type="datetimeFigureOut">
              <a:rPr lang="en-US" smtClean="0"/>
              <a:t>2/15/23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1D957B-00BB-35C8-D9FA-7E36365093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414D2-371C-0833-6662-D04185AC82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3E558-754B-E140-AADD-FABB10B053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0966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125E377-94B2-2FD8-6C17-4AEF962CF3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2DA694-7367-C5FD-5256-BE327DB46D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72D00B-F984-EADA-5D6C-4E5DE144734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D40DAD-4DE1-F647-BE24-7AD6C71668E6}" type="datetimeFigureOut">
              <a:rPr lang="en-US" smtClean="0"/>
              <a:t>2/15/23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557E94-52B0-1B7C-EB8B-BDDF0292C4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8FC8CC-7EDA-2F9D-5B69-5A709C9308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E3E558-754B-E140-AADD-FABB10B053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7462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4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1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4.png"/><Relationship Id="rId4" Type="http://schemas.openxmlformats.org/officeDocument/2006/relationships/image" Target="../media/image4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4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59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44.png"/><Relationship Id="rId4" Type="http://schemas.openxmlformats.org/officeDocument/2006/relationships/image" Target="../media/image5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4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62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72.png"/><Relationship Id="rId3" Type="http://schemas.openxmlformats.org/officeDocument/2006/relationships/image" Target="../media/image28.png"/><Relationship Id="rId7" Type="http://schemas.openxmlformats.org/officeDocument/2006/relationships/image" Target="../media/image66.png"/><Relationship Id="rId12" Type="http://schemas.openxmlformats.org/officeDocument/2006/relationships/image" Target="../media/image71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11" Type="http://schemas.openxmlformats.org/officeDocument/2006/relationships/image" Target="../media/image70.jpeg"/><Relationship Id="rId5" Type="http://schemas.openxmlformats.org/officeDocument/2006/relationships/image" Target="../media/image64.png"/><Relationship Id="rId15" Type="http://schemas.openxmlformats.org/officeDocument/2006/relationships/image" Target="../media/image62.png"/><Relationship Id="rId10" Type="http://schemas.openxmlformats.org/officeDocument/2006/relationships/image" Target="../media/image69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Relationship Id="rId14" Type="http://schemas.openxmlformats.org/officeDocument/2006/relationships/image" Target="../media/image6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10" Type="http://schemas.openxmlformats.org/officeDocument/2006/relationships/image" Target="../media/image82.png"/><Relationship Id="rId4" Type="http://schemas.openxmlformats.org/officeDocument/2006/relationships/image" Target="../media/image76.png"/><Relationship Id="rId9" Type="http://schemas.openxmlformats.org/officeDocument/2006/relationships/image" Target="../media/image8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7" Type="http://schemas.openxmlformats.org/officeDocument/2006/relationships/image" Target="../media/image88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1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0.png"/><Relationship Id="rId5" Type="http://schemas.openxmlformats.org/officeDocument/2006/relationships/image" Target="../media/image12.png"/><Relationship Id="rId10" Type="http://schemas.openxmlformats.org/officeDocument/2006/relationships/image" Target="../media/image14.png"/><Relationship Id="rId4" Type="http://schemas.openxmlformats.org/officeDocument/2006/relationships/image" Target="../media/image16.png"/><Relationship Id="rId9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0.png"/><Relationship Id="rId5" Type="http://schemas.openxmlformats.org/officeDocument/2006/relationships/image" Target="../media/image12.png"/><Relationship Id="rId10" Type="http://schemas.openxmlformats.org/officeDocument/2006/relationships/image" Target="../media/image14.png"/><Relationship Id="rId4" Type="http://schemas.openxmlformats.org/officeDocument/2006/relationships/image" Target="../media/image16.png"/><Relationship Id="rId9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3FE16426-8F9A-5E67-9754-E32C0595E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4623" y="2055813"/>
            <a:ext cx="2356041" cy="2353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0F9A8074-319C-9E28-F671-EA40A24C87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1B74724-10E6-AC75-F0AC-A352C4E18F8A}"/>
              </a:ext>
            </a:extLst>
          </p:cNvPr>
          <p:cNvSpPr txBox="1"/>
          <p:nvPr/>
        </p:nvSpPr>
        <p:spPr>
          <a:xfrm>
            <a:off x="0" y="6550223"/>
            <a:ext cx="235604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u="sng" dirty="0">
                <a:solidFill>
                  <a:schemeClr val="accent1"/>
                </a:solidFill>
              </a:rPr>
              <a:t>https://harshm121.github.io/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DF88C11-21F5-1B35-AF87-4A6A586E2A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662" y="5601567"/>
            <a:ext cx="955221" cy="94865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BB9BFFA-DF77-6A5F-D3CB-9CCBBF8A1E40}"/>
              </a:ext>
            </a:extLst>
          </p:cNvPr>
          <p:cNvSpPr txBox="1"/>
          <p:nvPr/>
        </p:nvSpPr>
        <p:spPr>
          <a:xfrm>
            <a:off x="1480271" y="4590133"/>
            <a:ext cx="2024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Harsh Maheshwari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09C0076-E0FC-3AD5-F305-50D75F1662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7195" y="0"/>
            <a:ext cx="61482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8961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AAF34A-8F20-61E4-16F2-0272DE2F0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Existing Work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8692287-494E-8E9E-BAC0-407430AAF8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8916"/>
          <a:stretch/>
        </p:blipFill>
        <p:spPr>
          <a:xfrm>
            <a:off x="3347839" y="1735150"/>
            <a:ext cx="1158848" cy="33877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3A5463C-129C-C000-422C-94379F24E5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7263" y="5986072"/>
            <a:ext cx="3351361" cy="66224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F805E40-45E7-2E14-1A0B-FECDAA46CE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260" r="31619"/>
          <a:stretch/>
        </p:blipFill>
        <p:spPr>
          <a:xfrm>
            <a:off x="6439988" y="1766549"/>
            <a:ext cx="666205" cy="33877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7870ADC-D296-63A0-DC88-F49F95B915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9587" y="2245520"/>
            <a:ext cx="469900" cy="4572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753A872-F705-65A3-2808-80DC269C64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9587" y="3473462"/>
            <a:ext cx="469900" cy="178277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DF59707-6DDF-C89B-92F7-3577652833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429000"/>
            <a:ext cx="469900" cy="178277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E076D28-1442-057C-7286-BD1B6798A8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245520"/>
            <a:ext cx="469900" cy="4572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3EE072F-3A74-19AB-8ACC-FA01FB2FDE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722" t="8435" r="40746" b="19863"/>
          <a:stretch/>
        </p:blipFill>
        <p:spPr>
          <a:xfrm>
            <a:off x="2733523" y="3429000"/>
            <a:ext cx="261258" cy="32099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822686D-1789-80EA-8291-F669A20DC2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2786" r="26947"/>
          <a:stretch/>
        </p:blipFill>
        <p:spPr>
          <a:xfrm>
            <a:off x="7347465" y="1914397"/>
            <a:ext cx="344044" cy="66224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A26749E-4954-430A-4DA9-6C68D2B1B0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7328" r="8651"/>
          <a:stretch/>
        </p:blipFill>
        <p:spPr>
          <a:xfrm>
            <a:off x="7221609" y="3749992"/>
            <a:ext cx="469900" cy="662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88567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AAF34A-8F20-61E4-16F2-0272DE2F0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Existing Work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8692287-494E-8E9E-BAC0-407430AAF8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8916"/>
          <a:stretch/>
        </p:blipFill>
        <p:spPr>
          <a:xfrm>
            <a:off x="3347839" y="1735150"/>
            <a:ext cx="1158848" cy="33877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3A5463C-129C-C000-422C-94379F24E5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0350" y="6268045"/>
            <a:ext cx="2275550" cy="44966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F805E40-45E7-2E14-1A0B-FECDAA46CE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260" r="31619"/>
          <a:stretch/>
        </p:blipFill>
        <p:spPr>
          <a:xfrm>
            <a:off x="6439988" y="1766549"/>
            <a:ext cx="666205" cy="33877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7870ADC-D296-63A0-DC88-F49F95B915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9587" y="2245520"/>
            <a:ext cx="469900" cy="4572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753A872-F705-65A3-2808-80DC269C64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9587" y="3473462"/>
            <a:ext cx="469900" cy="178277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DF59707-6DDF-C89B-92F7-3577652833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429000"/>
            <a:ext cx="469900" cy="178277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E076D28-1442-057C-7286-BD1B6798A8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245520"/>
            <a:ext cx="469900" cy="4572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3EE072F-3A74-19AB-8ACC-FA01FB2FDE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722" t="8435" r="40746" b="19863"/>
          <a:stretch/>
        </p:blipFill>
        <p:spPr>
          <a:xfrm>
            <a:off x="2733523" y="3429000"/>
            <a:ext cx="261258" cy="32099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822686D-1789-80EA-8291-F669A20DC2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2786" r="26947"/>
          <a:stretch/>
        </p:blipFill>
        <p:spPr>
          <a:xfrm>
            <a:off x="7347465" y="1914397"/>
            <a:ext cx="344044" cy="66224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A26749E-4954-430A-4DA9-6C68D2B1B0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7328" r="8651"/>
          <a:stretch/>
        </p:blipFill>
        <p:spPr>
          <a:xfrm>
            <a:off x="7221609" y="3749992"/>
            <a:ext cx="469900" cy="66224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9160897-767A-7CBC-40FF-6510B06C0D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610" y="4547099"/>
            <a:ext cx="3657993" cy="6427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48C92F3-E203-6B51-ED80-702FBA04A8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39988" y="5189898"/>
            <a:ext cx="3828538" cy="6994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F897722-AD61-6F1F-E8CA-56723F60FC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97065" y="1118542"/>
            <a:ext cx="3966284" cy="726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95200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AAF34A-8F20-61E4-16F2-0272DE2F0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Existing Work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8692287-494E-8E9E-BAC0-407430AAF8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r="-228"/>
          <a:stretch/>
        </p:blipFill>
        <p:spPr>
          <a:xfrm>
            <a:off x="3347839" y="1735150"/>
            <a:ext cx="5508778" cy="33877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3A5463C-129C-C000-422C-94379F24E5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0350" y="6268045"/>
            <a:ext cx="2275550" cy="44966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3EE072F-3A74-19AB-8ACC-FA01FB2FDE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722" t="8435" r="40746" b="19863"/>
          <a:stretch/>
        </p:blipFill>
        <p:spPr>
          <a:xfrm>
            <a:off x="2733523" y="3429000"/>
            <a:ext cx="261258" cy="32099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9160897-767A-7CBC-40FF-6510B06C0D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7053" y="4790028"/>
            <a:ext cx="2275550" cy="39987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48C92F3-E203-6B51-ED80-702FBA04A8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7065" y="5351440"/>
            <a:ext cx="2577017" cy="4708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99DF341-A562-6D93-2C67-43415CB54E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53234" y="2633725"/>
            <a:ext cx="3826459" cy="105389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F897722-AD61-6F1F-E8CA-56723F60FC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97065" y="1403010"/>
            <a:ext cx="2412249" cy="441564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F9CC63D-247C-1EF9-7308-AECE001AE0BF}"/>
              </a:ext>
            </a:extLst>
          </p:cNvPr>
          <p:cNvCxnSpPr>
            <a:cxnSpLocks/>
          </p:cNvCxnSpPr>
          <p:nvPr/>
        </p:nvCxnSpPr>
        <p:spPr>
          <a:xfrm>
            <a:off x="7524206" y="2416629"/>
            <a:ext cx="718457" cy="48332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5E7FF7E-3DEA-0771-FF47-E4423F21D12F}"/>
              </a:ext>
            </a:extLst>
          </p:cNvPr>
          <p:cNvCxnSpPr>
            <a:cxnSpLocks/>
          </p:cNvCxnSpPr>
          <p:nvPr/>
        </p:nvCxnSpPr>
        <p:spPr>
          <a:xfrm flipV="1">
            <a:off x="7600176" y="3407639"/>
            <a:ext cx="690396" cy="73960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>
            <a:extLst>
              <a:ext uri="{FF2B5EF4-FFF2-40B4-BE49-F238E27FC236}">
                <a16:creationId xmlns:a16="http://schemas.microsoft.com/office/drawing/2014/main" id="{4FCCA928-C5F5-B16D-A11C-CD125223FB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2236" y="4767846"/>
            <a:ext cx="2275550" cy="399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63086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AAF34A-8F20-61E4-16F2-0272DE2F0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Existing Work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8692287-494E-8E9E-BAC0-407430AAF8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r="-228"/>
          <a:stretch/>
        </p:blipFill>
        <p:spPr>
          <a:xfrm>
            <a:off x="0" y="1304815"/>
            <a:ext cx="4229482" cy="260097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3A5463C-129C-C000-422C-94379F24E5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5174" y="5118816"/>
            <a:ext cx="2023583" cy="39987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3EE072F-3A74-19AB-8ACC-FA01FB2FDE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722" t="8435" r="40746" b="19863"/>
          <a:stretch/>
        </p:blipFill>
        <p:spPr>
          <a:xfrm>
            <a:off x="2733523" y="3429000"/>
            <a:ext cx="261258" cy="32099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48C92F3-E203-6B51-ED80-702FBA04A8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8960" y="5283285"/>
            <a:ext cx="2577017" cy="4708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F897722-AD61-6F1F-E8CA-56723F60FC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7521" y="2742225"/>
            <a:ext cx="2412249" cy="44156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8D5B031-B0B9-0151-14B8-6D41C97F7E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56990" y="3711881"/>
            <a:ext cx="6489700" cy="6858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CB11891-F909-8CEF-5D60-07CE24ECCC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35870" y="2218780"/>
            <a:ext cx="2275550" cy="39987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1B6654D-B670-37D1-9716-365F3E930D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62141" y="4853718"/>
            <a:ext cx="2275550" cy="399870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52AFB37-58D7-E9EE-9D8A-7BF8EC1C8545}"/>
              </a:ext>
            </a:extLst>
          </p:cNvPr>
          <p:cNvCxnSpPr/>
          <p:nvPr/>
        </p:nvCxnSpPr>
        <p:spPr>
          <a:xfrm>
            <a:off x="4637314" y="4493623"/>
            <a:ext cx="0" cy="6226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4771BBC-469C-564A-A9DB-14DE316F4338}"/>
              </a:ext>
            </a:extLst>
          </p:cNvPr>
          <p:cNvCxnSpPr/>
          <p:nvPr/>
        </p:nvCxnSpPr>
        <p:spPr>
          <a:xfrm flipV="1">
            <a:off x="7746274" y="3260853"/>
            <a:ext cx="0" cy="4510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001171C-ABF2-4ABC-6E29-AC4DC253321A}"/>
              </a:ext>
            </a:extLst>
          </p:cNvPr>
          <p:cNvCxnSpPr/>
          <p:nvPr/>
        </p:nvCxnSpPr>
        <p:spPr>
          <a:xfrm>
            <a:off x="8974183" y="4397681"/>
            <a:ext cx="0" cy="4072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235046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5FDF6E-7AC3-9245-2F60-BC8595829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Gap – Style Conditioning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B79031B4-43F1-696F-28ED-C8E4FF501A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825" b="19586"/>
          <a:stretch/>
        </p:blipFill>
        <p:spPr bwMode="auto">
          <a:xfrm>
            <a:off x="838201" y="1809208"/>
            <a:ext cx="5405438" cy="3662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044042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5FDF6E-7AC3-9245-2F60-BC8595829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Gap – Style Conditioning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B79031B4-43F1-696F-28ED-C8E4FF501A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86"/>
          <a:stretch/>
        </p:blipFill>
        <p:spPr bwMode="auto">
          <a:xfrm>
            <a:off x="838200" y="1809208"/>
            <a:ext cx="9291637" cy="3662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260616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5FDF6E-7AC3-9245-2F60-BC8595829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Gap – Style Conditioning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F6D887-6A0B-0DC6-B6B5-4E86FECC1832}"/>
              </a:ext>
            </a:extLst>
          </p:cNvPr>
          <p:cNvSpPr txBox="1"/>
          <p:nvPr/>
        </p:nvSpPr>
        <p:spPr>
          <a:xfrm>
            <a:off x="10129837" y="3825656"/>
            <a:ext cx="206216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Compatibility is inherently conditioned on style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B79031B4-43F1-696F-28ED-C8E4FF501A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809207"/>
            <a:ext cx="9291637" cy="4555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687823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C741F4A1-628C-748D-6B8F-C1F0122A59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311"/>
          <a:stretch/>
        </p:blipFill>
        <p:spPr>
          <a:xfrm>
            <a:off x="7807305" y="2161156"/>
            <a:ext cx="2218318" cy="3744160"/>
          </a:xfrm>
          <a:prstGeom prst="rect">
            <a:avLst/>
          </a:prstGeom>
          <a:effectLst>
            <a:outerShdw blurRad="177800" dist="50800" dir="2280000" sx="105000" sy="105000" algn="tl" rotWithShape="0">
              <a:schemeClr val="accent6">
                <a:alpha val="58000"/>
              </a:scheme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5FDF6E-7AC3-9245-2F60-BC8595829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</a:t>
            </a:r>
          </a:p>
        </p:txBody>
      </p:sp>
      <p:sp>
        <p:nvSpPr>
          <p:cNvPr id="7" name="Trapezium 6">
            <a:extLst>
              <a:ext uri="{FF2B5EF4-FFF2-40B4-BE49-F238E27FC236}">
                <a16:creationId xmlns:a16="http://schemas.microsoft.com/office/drawing/2014/main" id="{B227A80F-358B-375E-4608-C2ACBCF390E1}"/>
              </a:ext>
            </a:extLst>
          </p:cNvPr>
          <p:cNvSpPr/>
          <p:nvPr/>
        </p:nvSpPr>
        <p:spPr>
          <a:xfrm rot="5400000">
            <a:off x="3776673" y="2609005"/>
            <a:ext cx="4389044" cy="2814637"/>
          </a:xfrm>
          <a:prstGeom prst="trapezoid">
            <a:avLst/>
          </a:prstGeom>
          <a:solidFill>
            <a:schemeClr val="accent1">
              <a:lumMod val="40000"/>
              <a:lumOff val="60000"/>
            </a:schemeClr>
          </a:solidFill>
          <a:effectLst>
            <a:outerShdw blurRad="50800" dist="118386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BEDA279-3FE3-7A17-9575-EE6F298D2FA6}"/>
              </a:ext>
            </a:extLst>
          </p:cNvPr>
          <p:cNvSpPr txBox="1"/>
          <p:nvPr/>
        </p:nvSpPr>
        <p:spPr>
          <a:xfrm>
            <a:off x="2704539" y="3267368"/>
            <a:ext cx="1428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Anchor item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5537372-16EC-9198-7937-DDA1CCF43989}"/>
              </a:ext>
            </a:extLst>
          </p:cNvPr>
          <p:cNvSpPr txBox="1"/>
          <p:nvPr/>
        </p:nvSpPr>
        <p:spPr>
          <a:xfrm>
            <a:off x="2166377" y="4301773"/>
            <a:ext cx="25050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Template: &lt;tops, skirts, shoes, accessory&gt;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568B6CA-A372-A180-6A8D-A4FB693A4E4C}"/>
              </a:ext>
            </a:extLst>
          </p:cNvPr>
          <p:cNvSpPr txBox="1"/>
          <p:nvPr/>
        </p:nvSpPr>
        <p:spPr>
          <a:xfrm>
            <a:off x="2976276" y="5348642"/>
            <a:ext cx="8852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</a:rPr>
              <a:t>Style</a:t>
            </a: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BD31DE2A-CF11-5A06-7FA9-2E0CBEF727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50" t="9049" r="72603" b="67262"/>
          <a:stretch/>
        </p:blipFill>
        <p:spPr bwMode="auto">
          <a:xfrm>
            <a:off x="2911708" y="2194129"/>
            <a:ext cx="885275" cy="1136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20603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5FDF6E-7AC3-9245-2F60-BC8595829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</a:t>
            </a:r>
          </a:p>
        </p:txBody>
      </p:sp>
      <p:sp>
        <p:nvSpPr>
          <p:cNvPr id="7" name="Trapezium 6">
            <a:extLst>
              <a:ext uri="{FF2B5EF4-FFF2-40B4-BE49-F238E27FC236}">
                <a16:creationId xmlns:a16="http://schemas.microsoft.com/office/drawing/2014/main" id="{B227A80F-358B-375E-4608-C2ACBCF390E1}"/>
              </a:ext>
            </a:extLst>
          </p:cNvPr>
          <p:cNvSpPr/>
          <p:nvPr/>
        </p:nvSpPr>
        <p:spPr>
          <a:xfrm rot="5400000">
            <a:off x="3776673" y="2609005"/>
            <a:ext cx="4389044" cy="2814637"/>
          </a:xfrm>
          <a:prstGeom prst="trapezoid">
            <a:avLst/>
          </a:prstGeom>
          <a:solidFill>
            <a:schemeClr val="accent1">
              <a:lumMod val="40000"/>
              <a:lumOff val="60000"/>
            </a:schemeClr>
          </a:solidFill>
          <a:effectLst>
            <a:outerShdw blurRad="50800" dist="118386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BEDA279-3FE3-7A17-9575-EE6F298D2FA6}"/>
              </a:ext>
            </a:extLst>
          </p:cNvPr>
          <p:cNvSpPr txBox="1"/>
          <p:nvPr/>
        </p:nvSpPr>
        <p:spPr>
          <a:xfrm>
            <a:off x="2704539" y="3267368"/>
            <a:ext cx="1428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Anchor item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5537372-16EC-9198-7937-DDA1CCF43989}"/>
              </a:ext>
            </a:extLst>
          </p:cNvPr>
          <p:cNvSpPr txBox="1"/>
          <p:nvPr/>
        </p:nvSpPr>
        <p:spPr>
          <a:xfrm>
            <a:off x="2166377" y="4301773"/>
            <a:ext cx="25050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Template: &lt;tops, skirts, shoes, accessory&gt;</a:t>
            </a: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BD31DE2A-CF11-5A06-7FA9-2E0CBEF727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50" t="9049" r="72603" b="67262"/>
          <a:stretch/>
        </p:blipFill>
        <p:spPr bwMode="auto">
          <a:xfrm>
            <a:off x="2911708" y="2194129"/>
            <a:ext cx="885275" cy="1136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1050F203-DFB4-6D14-5A90-0F7C9F119F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19" t="6993" r="63228" b="27835"/>
          <a:stretch/>
        </p:blipFill>
        <p:spPr bwMode="auto">
          <a:xfrm>
            <a:off x="7809100" y="2171309"/>
            <a:ext cx="2246745" cy="3690027"/>
          </a:xfrm>
          <a:prstGeom prst="rect">
            <a:avLst/>
          </a:prstGeom>
          <a:noFill/>
          <a:effectLst>
            <a:outerShdw blurRad="186679" dist="57640" dir="2286165" sx="105000" sy="105000" algn="tl" rotWithShape="0">
              <a:schemeClr val="accent2">
                <a:alpha val="58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2E94BDF-6A6F-3B37-674B-3898B35C372A}"/>
              </a:ext>
            </a:extLst>
          </p:cNvPr>
          <p:cNvSpPr txBox="1"/>
          <p:nvPr/>
        </p:nvSpPr>
        <p:spPr>
          <a:xfrm>
            <a:off x="2976276" y="5348642"/>
            <a:ext cx="8852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2"/>
                </a:solidFill>
              </a:rPr>
              <a:t>Style</a:t>
            </a:r>
          </a:p>
        </p:txBody>
      </p:sp>
    </p:spTree>
    <p:extLst>
      <p:ext uri="{BB962C8B-B14F-4D97-AF65-F5344CB8AC3E}">
        <p14:creationId xmlns:p14="http://schemas.microsoft.com/office/powerpoint/2010/main" val="402235199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5FDF6E-7AC3-9245-2F60-BC8595829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BEDA279-3FE3-7A17-9575-EE6F298D2FA6}"/>
              </a:ext>
            </a:extLst>
          </p:cNvPr>
          <p:cNvSpPr txBox="1"/>
          <p:nvPr/>
        </p:nvSpPr>
        <p:spPr>
          <a:xfrm>
            <a:off x="2704539" y="3267368"/>
            <a:ext cx="1428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Anchor item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5537372-16EC-9198-7937-DDA1CCF43989}"/>
              </a:ext>
            </a:extLst>
          </p:cNvPr>
          <p:cNvSpPr txBox="1"/>
          <p:nvPr/>
        </p:nvSpPr>
        <p:spPr>
          <a:xfrm>
            <a:off x="2166377" y="4301773"/>
            <a:ext cx="25050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Template: &lt;tops, skirts, shoes, accessory&gt;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568B6CA-A372-A180-6A8D-A4FB693A4E4C}"/>
              </a:ext>
            </a:extLst>
          </p:cNvPr>
          <p:cNvSpPr txBox="1"/>
          <p:nvPr/>
        </p:nvSpPr>
        <p:spPr>
          <a:xfrm>
            <a:off x="2911708" y="5438096"/>
            <a:ext cx="7762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Style</a:t>
            </a: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BD31DE2A-CF11-5A06-7FA9-2E0CBEF727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50" t="9049" r="72603" b="67262"/>
          <a:stretch/>
        </p:blipFill>
        <p:spPr bwMode="auto">
          <a:xfrm>
            <a:off x="2911708" y="2194129"/>
            <a:ext cx="885275" cy="1136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1050F203-DFB4-6D14-5A90-0F7C9F119F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19" t="6993" r="63228" b="27835"/>
          <a:stretch/>
        </p:blipFill>
        <p:spPr bwMode="auto">
          <a:xfrm>
            <a:off x="7809100" y="2171309"/>
            <a:ext cx="2246745" cy="3690027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rapezium 5">
            <a:extLst>
              <a:ext uri="{FF2B5EF4-FFF2-40B4-BE49-F238E27FC236}">
                <a16:creationId xmlns:a16="http://schemas.microsoft.com/office/drawing/2014/main" id="{62F4A4E3-55D6-D76F-88F2-3F36F41B6324}"/>
              </a:ext>
            </a:extLst>
          </p:cNvPr>
          <p:cNvSpPr/>
          <p:nvPr/>
        </p:nvSpPr>
        <p:spPr>
          <a:xfrm rot="5400000">
            <a:off x="3776673" y="2609005"/>
            <a:ext cx="4389044" cy="2814637"/>
          </a:xfrm>
          <a:prstGeom prst="trapezoid">
            <a:avLst/>
          </a:prstGeom>
          <a:solidFill>
            <a:schemeClr val="accent1">
              <a:lumMod val="40000"/>
              <a:lumOff val="60000"/>
            </a:schemeClr>
          </a:solidFill>
          <a:effectLst>
            <a:outerShdw blurRad="50800" dist="118386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B91FE9-345D-FBD9-D6D4-908FF9CC373C}"/>
              </a:ext>
            </a:extLst>
          </p:cNvPr>
          <p:cNvSpPr txBox="1"/>
          <p:nvPr/>
        </p:nvSpPr>
        <p:spPr>
          <a:xfrm>
            <a:off x="5601401" y="3267368"/>
            <a:ext cx="73958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89076665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DE8CB75C-4B51-0406-0405-4703E78E0B37}"/>
              </a:ext>
            </a:extLst>
          </p:cNvPr>
          <p:cNvSpPr txBox="1">
            <a:spLocks/>
          </p:cNvSpPr>
          <p:nvPr/>
        </p:nvSpPr>
        <p:spPr>
          <a:xfrm>
            <a:off x="850604" y="2235200"/>
            <a:ext cx="10490791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rgbClr val="444444"/>
                </a:solidFill>
                <a:latin typeface="Roboto" panose="020F0502020204030204" pitchFamily="34" charset="0"/>
              </a:rPr>
              <a:t>Recommendation of Compatible Outfits Conditioned on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26622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5FDF6E-7AC3-9245-2F60-BC8595829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proposal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9780A5B-B199-684E-ED46-90A2D0421D96}"/>
              </a:ext>
            </a:extLst>
          </p:cNvPr>
          <p:cNvGrpSpPr/>
          <p:nvPr/>
        </p:nvGrpSpPr>
        <p:grpSpPr>
          <a:xfrm>
            <a:off x="2426289" y="2737354"/>
            <a:ext cx="7933946" cy="2154527"/>
            <a:chOff x="4114620" y="2229213"/>
            <a:chExt cx="7933946" cy="2154527"/>
          </a:xfrm>
        </p:grpSpPr>
        <p:pic>
          <p:nvPicPr>
            <p:cNvPr id="10242" name="Picture 2">
              <a:extLst>
                <a:ext uri="{FF2B5EF4-FFF2-40B4-BE49-F238E27FC236}">
                  <a16:creationId xmlns:a16="http://schemas.microsoft.com/office/drawing/2014/main" id="{472E7604-A38A-C15B-8F3A-20D04C75811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20" t="2609" r="2448" b="57761"/>
            <a:stretch/>
          </p:blipFill>
          <p:spPr bwMode="auto">
            <a:xfrm>
              <a:off x="4114620" y="2229213"/>
              <a:ext cx="7933946" cy="17736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E051F86-3F14-E4EF-8DD8-27CDFC2974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59123" y="3636257"/>
              <a:ext cx="2199736" cy="747483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EDFED173-4E7A-5F46-B215-BEED1C3421CA}"/>
              </a:ext>
            </a:extLst>
          </p:cNvPr>
          <p:cNvSpPr txBox="1"/>
          <p:nvPr/>
        </p:nvSpPr>
        <p:spPr>
          <a:xfrm>
            <a:off x="4985943" y="5018929"/>
            <a:ext cx="28146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How to condition the representations on style?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1BF8D35-F092-44FB-0095-D5EFF8F9C639}"/>
              </a:ext>
            </a:extLst>
          </p:cNvPr>
          <p:cNvSpPr/>
          <p:nvPr/>
        </p:nvSpPr>
        <p:spPr>
          <a:xfrm>
            <a:off x="4828781" y="4849852"/>
            <a:ext cx="2971800" cy="98448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rapezium 17">
            <a:extLst>
              <a:ext uri="{FF2B5EF4-FFF2-40B4-BE49-F238E27FC236}">
                <a16:creationId xmlns:a16="http://schemas.microsoft.com/office/drawing/2014/main" id="{604DC513-CF2D-BE82-101C-C5FCBF719E75}"/>
              </a:ext>
            </a:extLst>
          </p:cNvPr>
          <p:cNvSpPr/>
          <p:nvPr/>
        </p:nvSpPr>
        <p:spPr>
          <a:xfrm rot="5400000">
            <a:off x="299791" y="1894385"/>
            <a:ext cx="1513069" cy="1105675"/>
          </a:xfrm>
          <a:prstGeom prst="trapezoid">
            <a:avLst/>
          </a:prstGeom>
          <a:solidFill>
            <a:schemeClr val="accent1">
              <a:lumMod val="40000"/>
              <a:lumOff val="60000"/>
            </a:schemeClr>
          </a:solidFill>
          <a:effectLst>
            <a:outerShdw blurRad="50800" dist="118386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66C57C5-3D7C-A7EF-1F2F-1FA074BFCD40}"/>
              </a:ext>
            </a:extLst>
          </p:cNvPr>
          <p:cNvSpPr txBox="1"/>
          <p:nvPr/>
        </p:nvSpPr>
        <p:spPr>
          <a:xfrm>
            <a:off x="838200" y="2070514"/>
            <a:ext cx="359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?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6C5A501-14C6-2E01-03D5-2FFF483A7E4C}"/>
              </a:ext>
            </a:extLst>
          </p:cNvPr>
          <p:cNvGrpSpPr/>
          <p:nvPr/>
        </p:nvGrpSpPr>
        <p:grpSpPr>
          <a:xfrm>
            <a:off x="523874" y="1690688"/>
            <a:ext cx="1085289" cy="1513069"/>
            <a:chOff x="4563876" y="1821802"/>
            <a:chExt cx="2814637" cy="4389044"/>
          </a:xfrm>
        </p:grpSpPr>
        <p:sp>
          <p:nvSpPr>
            <p:cNvPr id="21" name="Trapezium 20">
              <a:extLst>
                <a:ext uri="{FF2B5EF4-FFF2-40B4-BE49-F238E27FC236}">
                  <a16:creationId xmlns:a16="http://schemas.microsoft.com/office/drawing/2014/main" id="{865E9F0C-744C-9EC0-D192-55825F96E7B9}"/>
                </a:ext>
              </a:extLst>
            </p:cNvPr>
            <p:cNvSpPr/>
            <p:nvPr/>
          </p:nvSpPr>
          <p:spPr>
            <a:xfrm rot="5400000">
              <a:off x="3776673" y="2609005"/>
              <a:ext cx="4389044" cy="2814637"/>
            </a:xfrm>
            <a:prstGeom prst="trapezoid">
              <a:avLst/>
            </a:prstGeom>
            <a:solidFill>
              <a:schemeClr val="accent1">
                <a:lumMod val="40000"/>
                <a:lumOff val="60000"/>
              </a:schemeClr>
            </a:solidFill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958A29E-355F-8FF7-F63C-2634A7DAD959}"/>
                </a:ext>
              </a:extLst>
            </p:cNvPr>
            <p:cNvSpPr txBox="1"/>
            <p:nvPr/>
          </p:nvSpPr>
          <p:spPr>
            <a:xfrm>
              <a:off x="5664529" y="3267367"/>
              <a:ext cx="672352" cy="10154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2995336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5FDF6E-7AC3-9245-2F60-BC8595829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proposal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9780A5B-B199-684E-ED46-90A2D0421D96}"/>
              </a:ext>
            </a:extLst>
          </p:cNvPr>
          <p:cNvGrpSpPr/>
          <p:nvPr/>
        </p:nvGrpSpPr>
        <p:grpSpPr>
          <a:xfrm>
            <a:off x="2426289" y="2737354"/>
            <a:ext cx="7933946" cy="2154527"/>
            <a:chOff x="4114620" y="2229213"/>
            <a:chExt cx="7933946" cy="2154527"/>
          </a:xfrm>
        </p:grpSpPr>
        <p:pic>
          <p:nvPicPr>
            <p:cNvPr id="10242" name="Picture 2">
              <a:extLst>
                <a:ext uri="{FF2B5EF4-FFF2-40B4-BE49-F238E27FC236}">
                  <a16:creationId xmlns:a16="http://schemas.microsoft.com/office/drawing/2014/main" id="{472E7604-A38A-C15B-8F3A-20D04C75811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20" t="2609" r="2448" b="57761"/>
            <a:stretch/>
          </p:blipFill>
          <p:spPr bwMode="auto">
            <a:xfrm>
              <a:off x="4114620" y="2229213"/>
              <a:ext cx="7933946" cy="17736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E051F86-3F14-E4EF-8DD8-27CDFC2974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59123" y="3636257"/>
              <a:ext cx="2199736" cy="747483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EDFED173-4E7A-5F46-B215-BEED1C3421CA}"/>
              </a:ext>
            </a:extLst>
          </p:cNvPr>
          <p:cNvSpPr txBox="1"/>
          <p:nvPr/>
        </p:nvSpPr>
        <p:spPr>
          <a:xfrm>
            <a:off x="4985943" y="5018929"/>
            <a:ext cx="28146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How to condition the representations on style?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672838F-CC3E-5864-1094-DDF054AF88FC}"/>
              </a:ext>
            </a:extLst>
          </p:cNvPr>
          <p:cNvGrpSpPr/>
          <p:nvPr/>
        </p:nvGrpSpPr>
        <p:grpSpPr>
          <a:xfrm>
            <a:off x="523874" y="1690688"/>
            <a:ext cx="1085289" cy="1513069"/>
            <a:chOff x="4563876" y="1821802"/>
            <a:chExt cx="2814637" cy="4389044"/>
          </a:xfrm>
        </p:grpSpPr>
        <p:sp>
          <p:nvSpPr>
            <p:cNvPr id="13" name="Trapezium 12">
              <a:extLst>
                <a:ext uri="{FF2B5EF4-FFF2-40B4-BE49-F238E27FC236}">
                  <a16:creationId xmlns:a16="http://schemas.microsoft.com/office/drawing/2014/main" id="{F90D55E4-95F8-EABE-0B2E-D61D32E79786}"/>
                </a:ext>
              </a:extLst>
            </p:cNvPr>
            <p:cNvSpPr/>
            <p:nvPr/>
          </p:nvSpPr>
          <p:spPr>
            <a:xfrm rot="5400000">
              <a:off x="3776673" y="2609005"/>
              <a:ext cx="4389044" cy="2814637"/>
            </a:xfrm>
            <a:prstGeom prst="trapezoid">
              <a:avLst/>
            </a:prstGeom>
            <a:solidFill>
              <a:schemeClr val="accent1">
                <a:lumMod val="40000"/>
                <a:lumOff val="60000"/>
              </a:schemeClr>
            </a:solidFill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FAE2378-C23F-7A9E-34A4-B98D518ABB8F}"/>
                </a:ext>
              </a:extLst>
            </p:cNvPr>
            <p:cNvSpPr txBox="1"/>
            <p:nvPr/>
          </p:nvSpPr>
          <p:spPr>
            <a:xfrm>
              <a:off x="5664529" y="3267367"/>
              <a:ext cx="672352" cy="10154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?</a:t>
              </a:r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6EA82643-3D7C-2673-01C4-2525D964810E}"/>
              </a:ext>
            </a:extLst>
          </p:cNvPr>
          <p:cNvSpPr/>
          <p:nvPr/>
        </p:nvSpPr>
        <p:spPr>
          <a:xfrm>
            <a:off x="8328212" y="2693489"/>
            <a:ext cx="358588" cy="105823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37456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5FDF6E-7AC3-9245-2F60-BC8595829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proposal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9780A5B-B199-684E-ED46-90A2D0421D96}"/>
              </a:ext>
            </a:extLst>
          </p:cNvPr>
          <p:cNvGrpSpPr/>
          <p:nvPr/>
        </p:nvGrpSpPr>
        <p:grpSpPr>
          <a:xfrm>
            <a:off x="2426289" y="2737354"/>
            <a:ext cx="7933946" cy="2154527"/>
            <a:chOff x="4114620" y="2229213"/>
            <a:chExt cx="7933946" cy="2154527"/>
          </a:xfrm>
        </p:grpSpPr>
        <p:pic>
          <p:nvPicPr>
            <p:cNvPr id="10242" name="Picture 2">
              <a:extLst>
                <a:ext uri="{FF2B5EF4-FFF2-40B4-BE49-F238E27FC236}">
                  <a16:creationId xmlns:a16="http://schemas.microsoft.com/office/drawing/2014/main" id="{472E7604-A38A-C15B-8F3A-20D04C75811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20" t="2609" r="2448" b="57761"/>
            <a:stretch/>
          </p:blipFill>
          <p:spPr bwMode="auto">
            <a:xfrm>
              <a:off x="4114620" y="2229213"/>
              <a:ext cx="7933946" cy="17736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E051F86-3F14-E4EF-8DD8-27CDFC29744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59123" y="3636257"/>
              <a:ext cx="2199736" cy="747483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EDFED173-4E7A-5F46-B215-BEED1C3421CA}"/>
              </a:ext>
            </a:extLst>
          </p:cNvPr>
          <p:cNvSpPr txBox="1"/>
          <p:nvPr/>
        </p:nvSpPr>
        <p:spPr>
          <a:xfrm>
            <a:off x="4985943" y="5018929"/>
            <a:ext cx="28146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How to condition the representations on style?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672838F-CC3E-5864-1094-DDF054AF88FC}"/>
              </a:ext>
            </a:extLst>
          </p:cNvPr>
          <p:cNvGrpSpPr/>
          <p:nvPr/>
        </p:nvGrpSpPr>
        <p:grpSpPr>
          <a:xfrm>
            <a:off x="523874" y="1690688"/>
            <a:ext cx="1085289" cy="1513069"/>
            <a:chOff x="4563876" y="1821802"/>
            <a:chExt cx="2814637" cy="4389044"/>
          </a:xfrm>
        </p:grpSpPr>
        <p:sp>
          <p:nvSpPr>
            <p:cNvPr id="13" name="Trapezium 12">
              <a:extLst>
                <a:ext uri="{FF2B5EF4-FFF2-40B4-BE49-F238E27FC236}">
                  <a16:creationId xmlns:a16="http://schemas.microsoft.com/office/drawing/2014/main" id="{F90D55E4-95F8-EABE-0B2E-D61D32E79786}"/>
                </a:ext>
              </a:extLst>
            </p:cNvPr>
            <p:cNvSpPr/>
            <p:nvPr/>
          </p:nvSpPr>
          <p:spPr>
            <a:xfrm rot="5400000">
              <a:off x="3776673" y="2609005"/>
              <a:ext cx="4389044" cy="2814637"/>
            </a:xfrm>
            <a:prstGeom prst="trapezoid">
              <a:avLst/>
            </a:prstGeom>
            <a:solidFill>
              <a:schemeClr val="accent1">
                <a:lumMod val="40000"/>
                <a:lumOff val="60000"/>
              </a:schemeClr>
            </a:solidFill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FAE2378-C23F-7A9E-34A4-B98D518ABB8F}"/>
                </a:ext>
              </a:extLst>
            </p:cNvPr>
            <p:cNvSpPr txBox="1"/>
            <p:nvPr/>
          </p:nvSpPr>
          <p:spPr>
            <a:xfrm>
              <a:off x="5664529" y="3267367"/>
              <a:ext cx="672352" cy="10154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?</a:t>
              </a:r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6EA82643-3D7C-2673-01C4-2525D964810E}"/>
              </a:ext>
            </a:extLst>
          </p:cNvPr>
          <p:cNvSpPr/>
          <p:nvPr/>
        </p:nvSpPr>
        <p:spPr>
          <a:xfrm>
            <a:off x="6975904" y="3750089"/>
            <a:ext cx="1434201" cy="74748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89312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5FDF6E-7AC3-9245-2F60-BC8595829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proposal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9780A5B-B199-684E-ED46-90A2D0421D96}"/>
              </a:ext>
            </a:extLst>
          </p:cNvPr>
          <p:cNvGrpSpPr/>
          <p:nvPr/>
        </p:nvGrpSpPr>
        <p:grpSpPr>
          <a:xfrm>
            <a:off x="2426289" y="2737354"/>
            <a:ext cx="7933946" cy="1946937"/>
            <a:chOff x="4114620" y="2229213"/>
            <a:chExt cx="7933946" cy="1946937"/>
          </a:xfrm>
        </p:grpSpPr>
        <p:pic>
          <p:nvPicPr>
            <p:cNvPr id="10242" name="Picture 2">
              <a:extLst>
                <a:ext uri="{FF2B5EF4-FFF2-40B4-BE49-F238E27FC236}">
                  <a16:creationId xmlns:a16="http://schemas.microsoft.com/office/drawing/2014/main" id="{472E7604-A38A-C15B-8F3A-20D04C75811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20" t="2609" r="2448" b="57761"/>
            <a:stretch/>
          </p:blipFill>
          <p:spPr bwMode="auto">
            <a:xfrm>
              <a:off x="4114620" y="2229213"/>
              <a:ext cx="7933946" cy="17736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E051F86-3F14-E4EF-8DD8-27CDFC29744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42252" y="3822976"/>
              <a:ext cx="1039341" cy="353174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EDFED173-4E7A-5F46-B215-BEED1C3421CA}"/>
              </a:ext>
            </a:extLst>
          </p:cNvPr>
          <p:cNvSpPr txBox="1"/>
          <p:nvPr/>
        </p:nvSpPr>
        <p:spPr>
          <a:xfrm>
            <a:off x="4985943" y="5018929"/>
            <a:ext cx="28146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How to condition the representations on style?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672838F-CC3E-5864-1094-DDF054AF88FC}"/>
              </a:ext>
            </a:extLst>
          </p:cNvPr>
          <p:cNvGrpSpPr/>
          <p:nvPr/>
        </p:nvGrpSpPr>
        <p:grpSpPr>
          <a:xfrm>
            <a:off x="523874" y="1690688"/>
            <a:ext cx="1085289" cy="1513069"/>
            <a:chOff x="4563876" y="1821802"/>
            <a:chExt cx="2814637" cy="4389044"/>
          </a:xfrm>
        </p:grpSpPr>
        <p:sp>
          <p:nvSpPr>
            <p:cNvPr id="13" name="Trapezium 12">
              <a:extLst>
                <a:ext uri="{FF2B5EF4-FFF2-40B4-BE49-F238E27FC236}">
                  <a16:creationId xmlns:a16="http://schemas.microsoft.com/office/drawing/2014/main" id="{F90D55E4-95F8-EABE-0B2E-D61D32E79786}"/>
                </a:ext>
              </a:extLst>
            </p:cNvPr>
            <p:cNvSpPr/>
            <p:nvPr/>
          </p:nvSpPr>
          <p:spPr>
            <a:xfrm rot="5400000">
              <a:off x="3776673" y="2609005"/>
              <a:ext cx="4389044" cy="2814637"/>
            </a:xfrm>
            <a:prstGeom prst="trapezoid">
              <a:avLst/>
            </a:prstGeom>
            <a:solidFill>
              <a:schemeClr val="accent1">
                <a:lumMod val="40000"/>
                <a:lumOff val="60000"/>
              </a:schemeClr>
            </a:solidFill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FAE2378-C23F-7A9E-34A4-B98D518ABB8F}"/>
                </a:ext>
              </a:extLst>
            </p:cNvPr>
            <p:cNvSpPr txBox="1"/>
            <p:nvPr/>
          </p:nvSpPr>
          <p:spPr>
            <a:xfrm>
              <a:off x="5664529" y="3267367"/>
              <a:ext cx="672352" cy="10154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?</a:t>
              </a:r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6EA82643-3D7C-2673-01C4-2525D964810E}"/>
              </a:ext>
            </a:extLst>
          </p:cNvPr>
          <p:cNvSpPr/>
          <p:nvPr/>
        </p:nvSpPr>
        <p:spPr>
          <a:xfrm>
            <a:off x="5300133" y="4110851"/>
            <a:ext cx="1236770" cy="35317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72841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5FDF6E-7AC3-9245-2F60-BC8595829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proposal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9780A5B-B199-684E-ED46-90A2D0421D96}"/>
              </a:ext>
            </a:extLst>
          </p:cNvPr>
          <p:cNvGrpSpPr/>
          <p:nvPr/>
        </p:nvGrpSpPr>
        <p:grpSpPr>
          <a:xfrm>
            <a:off x="2426289" y="2737354"/>
            <a:ext cx="7933946" cy="1946937"/>
            <a:chOff x="4114620" y="2229213"/>
            <a:chExt cx="7933946" cy="1946937"/>
          </a:xfrm>
        </p:grpSpPr>
        <p:pic>
          <p:nvPicPr>
            <p:cNvPr id="10242" name="Picture 2">
              <a:extLst>
                <a:ext uri="{FF2B5EF4-FFF2-40B4-BE49-F238E27FC236}">
                  <a16:creationId xmlns:a16="http://schemas.microsoft.com/office/drawing/2014/main" id="{472E7604-A38A-C15B-8F3A-20D04C75811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20" t="2609" r="2448" b="57761"/>
            <a:stretch/>
          </p:blipFill>
          <p:spPr bwMode="auto">
            <a:xfrm>
              <a:off x="4114620" y="2229213"/>
              <a:ext cx="7933946" cy="17736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E051F86-3F14-E4EF-8DD8-27CDFC29744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42252" y="3822976"/>
              <a:ext cx="1039341" cy="353174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EDFED173-4E7A-5F46-B215-BEED1C3421CA}"/>
              </a:ext>
            </a:extLst>
          </p:cNvPr>
          <p:cNvSpPr txBox="1"/>
          <p:nvPr/>
        </p:nvSpPr>
        <p:spPr>
          <a:xfrm>
            <a:off x="5300133" y="4904557"/>
            <a:ext cx="18855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How to get this style vector?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672838F-CC3E-5864-1094-DDF054AF88FC}"/>
              </a:ext>
            </a:extLst>
          </p:cNvPr>
          <p:cNvGrpSpPr/>
          <p:nvPr/>
        </p:nvGrpSpPr>
        <p:grpSpPr>
          <a:xfrm>
            <a:off x="523874" y="1690688"/>
            <a:ext cx="1085289" cy="1513069"/>
            <a:chOff x="4563876" y="1821802"/>
            <a:chExt cx="2814637" cy="4389044"/>
          </a:xfrm>
        </p:grpSpPr>
        <p:sp>
          <p:nvSpPr>
            <p:cNvPr id="13" name="Trapezium 12">
              <a:extLst>
                <a:ext uri="{FF2B5EF4-FFF2-40B4-BE49-F238E27FC236}">
                  <a16:creationId xmlns:a16="http://schemas.microsoft.com/office/drawing/2014/main" id="{F90D55E4-95F8-EABE-0B2E-D61D32E79786}"/>
                </a:ext>
              </a:extLst>
            </p:cNvPr>
            <p:cNvSpPr/>
            <p:nvPr/>
          </p:nvSpPr>
          <p:spPr>
            <a:xfrm rot="5400000">
              <a:off x="3776673" y="2609005"/>
              <a:ext cx="4389044" cy="2814637"/>
            </a:xfrm>
            <a:prstGeom prst="trapezoid">
              <a:avLst/>
            </a:prstGeom>
            <a:solidFill>
              <a:schemeClr val="accent1">
                <a:lumMod val="40000"/>
                <a:lumOff val="60000"/>
              </a:schemeClr>
            </a:solidFill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FAE2378-C23F-7A9E-34A4-B98D518ABB8F}"/>
                </a:ext>
              </a:extLst>
            </p:cNvPr>
            <p:cNvSpPr txBox="1"/>
            <p:nvPr/>
          </p:nvSpPr>
          <p:spPr>
            <a:xfrm>
              <a:off x="5664529" y="3267367"/>
              <a:ext cx="672352" cy="10154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?</a:t>
              </a:r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6EA82643-3D7C-2673-01C4-2525D964810E}"/>
              </a:ext>
            </a:extLst>
          </p:cNvPr>
          <p:cNvSpPr/>
          <p:nvPr/>
        </p:nvSpPr>
        <p:spPr>
          <a:xfrm>
            <a:off x="5300133" y="4110851"/>
            <a:ext cx="1236770" cy="35317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A8B82D9-996B-882E-2598-5BBA3E4B2981}"/>
              </a:ext>
            </a:extLst>
          </p:cNvPr>
          <p:cNvGrpSpPr/>
          <p:nvPr/>
        </p:nvGrpSpPr>
        <p:grpSpPr>
          <a:xfrm>
            <a:off x="528357" y="1681724"/>
            <a:ext cx="1085289" cy="1513069"/>
            <a:chOff x="4563876" y="1821802"/>
            <a:chExt cx="2814637" cy="4389044"/>
          </a:xfrm>
        </p:grpSpPr>
        <p:sp>
          <p:nvSpPr>
            <p:cNvPr id="5" name="Trapezium 4">
              <a:extLst>
                <a:ext uri="{FF2B5EF4-FFF2-40B4-BE49-F238E27FC236}">
                  <a16:creationId xmlns:a16="http://schemas.microsoft.com/office/drawing/2014/main" id="{A56DA04A-5BFA-3A1A-9026-424923F8EA3D}"/>
                </a:ext>
              </a:extLst>
            </p:cNvPr>
            <p:cNvSpPr/>
            <p:nvPr/>
          </p:nvSpPr>
          <p:spPr>
            <a:xfrm rot="5400000">
              <a:off x="3776673" y="2609005"/>
              <a:ext cx="4389044" cy="2814637"/>
            </a:xfrm>
            <a:prstGeom prst="trapezoid">
              <a:avLst/>
            </a:prstGeom>
            <a:solidFill>
              <a:schemeClr val="accent1">
                <a:lumMod val="40000"/>
                <a:lumOff val="60000"/>
              </a:schemeClr>
            </a:solidFill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BBF0D57-45F0-A1F4-280B-0C38C72FF782}"/>
                </a:ext>
              </a:extLst>
            </p:cNvPr>
            <p:cNvSpPr txBox="1"/>
            <p:nvPr/>
          </p:nvSpPr>
          <p:spPr>
            <a:xfrm>
              <a:off x="5664529" y="3267367"/>
              <a:ext cx="672352" cy="10154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1640136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5FDF6E-7AC3-9245-2F60-BC8595829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proposal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472E7604-A38A-C15B-8F3A-20D04C7581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0" t="2439" r="2448" b="58201"/>
          <a:stretch/>
        </p:blipFill>
        <p:spPr bwMode="auto">
          <a:xfrm>
            <a:off x="2426289" y="2729753"/>
            <a:ext cx="7933946" cy="1761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7672838F-CC3E-5864-1094-DDF054AF88FC}"/>
              </a:ext>
            </a:extLst>
          </p:cNvPr>
          <p:cNvGrpSpPr/>
          <p:nvPr/>
        </p:nvGrpSpPr>
        <p:grpSpPr>
          <a:xfrm>
            <a:off x="523874" y="1690688"/>
            <a:ext cx="1085289" cy="1513069"/>
            <a:chOff x="4563876" y="1821802"/>
            <a:chExt cx="2814637" cy="4389044"/>
          </a:xfrm>
        </p:grpSpPr>
        <p:sp>
          <p:nvSpPr>
            <p:cNvPr id="13" name="Trapezium 12">
              <a:extLst>
                <a:ext uri="{FF2B5EF4-FFF2-40B4-BE49-F238E27FC236}">
                  <a16:creationId xmlns:a16="http://schemas.microsoft.com/office/drawing/2014/main" id="{F90D55E4-95F8-EABE-0B2E-D61D32E79786}"/>
                </a:ext>
              </a:extLst>
            </p:cNvPr>
            <p:cNvSpPr/>
            <p:nvPr/>
          </p:nvSpPr>
          <p:spPr>
            <a:xfrm rot="5400000">
              <a:off x="3776673" y="2609005"/>
              <a:ext cx="4389044" cy="2814637"/>
            </a:xfrm>
            <a:prstGeom prst="trapezoid">
              <a:avLst/>
            </a:prstGeom>
            <a:solidFill>
              <a:schemeClr val="accent1">
                <a:lumMod val="40000"/>
                <a:lumOff val="60000"/>
              </a:schemeClr>
            </a:solidFill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FAE2378-C23F-7A9E-34A4-B98D518ABB8F}"/>
                </a:ext>
              </a:extLst>
            </p:cNvPr>
            <p:cNvSpPr txBox="1"/>
            <p:nvPr/>
          </p:nvSpPr>
          <p:spPr>
            <a:xfrm>
              <a:off x="5664529" y="3267367"/>
              <a:ext cx="672352" cy="10154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?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11E28C2-D9CA-7014-6CFC-D4F7245599D5}"/>
              </a:ext>
            </a:extLst>
          </p:cNvPr>
          <p:cNvGrpSpPr/>
          <p:nvPr/>
        </p:nvGrpSpPr>
        <p:grpSpPr>
          <a:xfrm>
            <a:off x="4980598" y="4129905"/>
            <a:ext cx="1971532" cy="2088015"/>
            <a:chOff x="4980598" y="4129905"/>
            <a:chExt cx="1971532" cy="2088015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2B92A5E-66E3-E203-84BB-85E932EBACD2}"/>
                </a:ext>
              </a:extLst>
            </p:cNvPr>
            <p:cNvGrpSpPr/>
            <p:nvPr/>
          </p:nvGrpSpPr>
          <p:grpSpPr>
            <a:xfrm rot="16200000">
              <a:off x="5193158" y="4278757"/>
              <a:ext cx="1546411" cy="1971532"/>
              <a:chOff x="4563876" y="1821802"/>
              <a:chExt cx="2814637" cy="4389044"/>
            </a:xfrm>
          </p:grpSpPr>
          <p:sp>
            <p:nvSpPr>
              <p:cNvPr id="15" name="Trapezium 14">
                <a:extLst>
                  <a:ext uri="{FF2B5EF4-FFF2-40B4-BE49-F238E27FC236}">
                    <a16:creationId xmlns:a16="http://schemas.microsoft.com/office/drawing/2014/main" id="{0355941E-BBC7-A3CC-DA90-6DB295E323C7}"/>
                  </a:ext>
                </a:extLst>
              </p:cNvPr>
              <p:cNvSpPr/>
              <p:nvPr/>
            </p:nvSpPr>
            <p:spPr>
              <a:xfrm rot="5400000">
                <a:off x="3776673" y="2609005"/>
                <a:ext cx="4389044" cy="2814637"/>
              </a:xfrm>
              <a:prstGeom prst="trapezoid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98A5C6F-2598-26CC-36B0-5AA9D75F4E20}"/>
                  </a:ext>
                </a:extLst>
              </p:cNvPr>
              <p:cNvSpPr txBox="1"/>
              <p:nvPr/>
            </p:nvSpPr>
            <p:spPr>
              <a:xfrm rot="5400000">
                <a:off x="5589522" y="3569532"/>
                <a:ext cx="822366" cy="8301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?</a:t>
                </a:r>
              </a:p>
            </p:txBody>
          </p:sp>
        </p:grp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49A9F237-9B81-DE75-525A-797522A25EA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77393" y="4129905"/>
              <a:ext cx="1354905" cy="208801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6973261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5FDF6E-7AC3-9245-2F60-BC8595829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proposal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472E7604-A38A-C15B-8F3A-20D04C7581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0" t="2439" r="2448" b="58201"/>
          <a:stretch/>
        </p:blipFill>
        <p:spPr bwMode="auto">
          <a:xfrm>
            <a:off x="2426289" y="2729753"/>
            <a:ext cx="7933946" cy="1761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7672838F-CC3E-5864-1094-DDF054AF88FC}"/>
              </a:ext>
            </a:extLst>
          </p:cNvPr>
          <p:cNvGrpSpPr/>
          <p:nvPr/>
        </p:nvGrpSpPr>
        <p:grpSpPr>
          <a:xfrm>
            <a:off x="523874" y="1690688"/>
            <a:ext cx="1085289" cy="1513069"/>
            <a:chOff x="4563876" y="1821802"/>
            <a:chExt cx="2814637" cy="4389044"/>
          </a:xfrm>
        </p:grpSpPr>
        <p:sp>
          <p:nvSpPr>
            <p:cNvPr id="13" name="Trapezium 12">
              <a:extLst>
                <a:ext uri="{FF2B5EF4-FFF2-40B4-BE49-F238E27FC236}">
                  <a16:creationId xmlns:a16="http://schemas.microsoft.com/office/drawing/2014/main" id="{F90D55E4-95F8-EABE-0B2E-D61D32E79786}"/>
                </a:ext>
              </a:extLst>
            </p:cNvPr>
            <p:cNvSpPr/>
            <p:nvPr/>
          </p:nvSpPr>
          <p:spPr>
            <a:xfrm rot="5400000">
              <a:off x="3776673" y="2609005"/>
              <a:ext cx="4389044" cy="2814637"/>
            </a:xfrm>
            <a:prstGeom prst="trapezoid">
              <a:avLst/>
            </a:prstGeom>
            <a:solidFill>
              <a:schemeClr val="accent1">
                <a:lumMod val="40000"/>
                <a:lumOff val="60000"/>
              </a:schemeClr>
            </a:solidFill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FAE2378-C23F-7A9E-34A4-B98D518ABB8F}"/>
                </a:ext>
              </a:extLst>
            </p:cNvPr>
            <p:cNvSpPr txBox="1"/>
            <p:nvPr/>
          </p:nvSpPr>
          <p:spPr>
            <a:xfrm>
              <a:off x="5664529" y="3267367"/>
              <a:ext cx="672352" cy="10154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?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11E28C2-D9CA-7014-6CFC-D4F7245599D5}"/>
              </a:ext>
            </a:extLst>
          </p:cNvPr>
          <p:cNvGrpSpPr/>
          <p:nvPr/>
        </p:nvGrpSpPr>
        <p:grpSpPr>
          <a:xfrm>
            <a:off x="4980598" y="4129905"/>
            <a:ext cx="1971532" cy="2088015"/>
            <a:chOff x="4980598" y="4129905"/>
            <a:chExt cx="1971532" cy="2088015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2B92A5E-66E3-E203-84BB-85E932EBACD2}"/>
                </a:ext>
              </a:extLst>
            </p:cNvPr>
            <p:cNvGrpSpPr/>
            <p:nvPr/>
          </p:nvGrpSpPr>
          <p:grpSpPr>
            <a:xfrm rot="16200000">
              <a:off x="5193158" y="4278757"/>
              <a:ext cx="1546411" cy="1971532"/>
              <a:chOff x="4563876" y="1821802"/>
              <a:chExt cx="2814637" cy="4389044"/>
            </a:xfrm>
          </p:grpSpPr>
          <p:sp>
            <p:nvSpPr>
              <p:cNvPr id="15" name="Trapezium 14">
                <a:extLst>
                  <a:ext uri="{FF2B5EF4-FFF2-40B4-BE49-F238E27FC236}">
                    <a16:creationId xmlns:a16="http://schemas.microsoft.com/office/drawing/2014/main" id="{0355941E-BBC7-A3CC-DA90-6DB295E323C7}"/>
                  </a:ext>
                </a:extLst>
              </p:cNvPr>
              <p:cNvSpPr/>
              <p:nvPr/>
            </p:nvSpPr>
            <p:spPr>
              <a:xfrm rot="5400000">
                <a:off x="3776673" y="2609005"/>
                <a:ext cx="4389044" cy="2814637"/>
              </a:xfrm>
              <a:prstGeom prst="trapezoid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98A5C6F-2598-26CC-36B0-5AA9D75F4E20}"/>
                  </a:ext>
                </a:extLst>
              </p:cNvPr>
              <p:cNvSpPr txBox="1"/>
              <p:nvPr/>
            </p:nvSpPr>
            <p:spPr>
              <a:xfrm rot="5400000">
                <a:off x="5589522" y="3569532"/>
                <a:ext cx="822366" cy="8301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?</a:t>
                </a:r>
              </a:p>
            </p:txBody>
          </p:sp>
        </p:grp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49A9F237-9B81-DE75-525A-797522A25EA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77393" y="4129905"/>
              <a:ext cx="1354905" cy="2088015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5649E89A-3CF6-FF2E-438F-AA6592D3E68F}"/>
              </a:ext>
            </a:extLst>
          </p:cNvPr>
          <p:cNvSpPr txBox="1"/>
          <p:nvPr/>
        </p:nvSpPr>
        <p:spPr>
          <a:xfrm>
            <a:off x="5643154" y="1227909"/>
            <a:ext cx="4206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do we expect from this style vector?</a:t>
            </a:r>
          </a:p>
        </p:txBody>
      </p:sp>
    </p:spTree>
    <p:extLst>
      <p:ext uri="{BB962C8B-B14F-4D97-AF65-F5344CB8AC3E}">
        <p14:creationId xmlns:p14="http://schemas.microsoft.com/office/powerpoint/2010/main" val="405177033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5FDF6E-7AC3-9245-2F60-BC8595829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proposal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11E28C2-D9CA-7014-6CFC-D4F7245599D5}"/>
              </a:ext>
            </a:extLst>
          </p:cNvPr>
          <p:cNvGrpSpPr/>
          <p:nvPr/>
        </p:nvGrpSpPr>
        <p:grpSpPr>
          <a:xfrm rot="5400000">
            <a:off x="384813" y="1399227"/>
            <a:ext cx="1971532" cy="2088015"/>
            <a:chOff x="4980598" y="4129905"/>
            <a:chExt cx="1971532" cy="2088015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2B92A5E-66E3-E203-84BB-85E932EBACD2}"/>
                </a:ext>
              </a:extLst>
            </p:cNvPr>
            <p:cNvGrpSpPr/>
            <p:nvPr/>
          </p:nvGrpSpPr>
          <p:grpSpPr>
            <a:xfrm rot="16200000">
              <a:off x="5193158" y="4278757"/>
              <a:ext cx="1546411" cy="1971532"/>
              <a:chOff x="4563876" y="1821802"/>
              <a:chExt cx="2814637" cy="4389044"/>
            </a:xfrm>
          </p:grpSpPr>
          <p:sp>
            <p:nvSpPr>
              <p:cNvPr id="15" name="Trapezium 14">
                <a:extLst>
                  <a:ext uri="{FF2B5EF4-FFF2-40B4-BE49-F238E27FC236}">
                    <a16:creationId xmlns:a16="http://schemas.microsoft.com/office/drawing/2014/main" id="{0355941E-BBC7-A3CC-DA90-6DB295E323C7}"/>
                  </a:ext>
                </a:extLst>
              </p:cNvPr>
              <p:cNvSpPr/>
              <p:nvPr/>
            </p:nvSpPr>
            <p:spPr>
              <a:xfrm rot="5400000">
                <a:off x="3776673" y="2609005"/>
                <a:ext cx="4389044" cy="2814637"/>
              </a:xfrm>
              <a:prstGeom prst="trapezoid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98A5C6F-2598-26CC-36B0-5AA9D75F4E20}"/>
                  </a:ext>
                </a:extLst>
              </p:cNvPr>
              <p:cNvSpPr txBox="1"/>
              <p:nvPr/>
            </p:nvSpPr>
            <p:spPr>
              <a:xfrm rot="5400000">
                <a:off x="5589522" y="3569532"/>
                <a:ext cx="822366" cy="8301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?</a:t>
                </a:r>
              </a:p>
            </p:txBody>
          </p:sp>
        </p:grp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49A9F237-9B81-DE75-525A-797522A25E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77393" y="4129905"/>
              <a:ext cx="1354905" cy="2088015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CAA1463A-28AB-1758-E9F0-EF70AD879D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2032" y="2327840"/>
            <a:ext cx="368300" cy="3429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E1BA34D-EC96-1EA8-36E8-3AC6CCD298B5}"/>
              </a:ext>
            </a:extLst>
          </p:cNvPr>
          <p:cNvSpPr txBox="1"/>
          <p:nvPr/>
        </p:nvSpPr>
        <p:spPr>
          <a:xfrm>
            <a:off x="4506685" y="1958508"/>
            <a:ext cx="4206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do we expect from this style vector?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0A8A21-93FA-A20F-EA1A-D3C0AFEF1B5C}"/>
              </a:ext>
            </a:extLst>
          </p:cNvPr>
          <p:cNvSpPr txBox="1"/>
          <p:nvPr/>
        </p:nvSpPr>
        <p:spPr>
          <a:xfrm>
            <a:off x="4506685" y="2595660"/>
            <a:ext cx="684711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Should represent the ‘style’ of the outfit (set)</a:t>
            </a:r>
          </a:p>
          <a:p>
            <a:pPr marL="285750" indent="-285750">
              <a:buFontTx/>
              <a:buChar char="-"/>
            </a:pPr>
            <a:r>
              <a:rPr lang="en-US" dirty="0"/>
              <a:t>Should be able to handle set as an input</a:t>
            </a:r>
          </a:p>
          <a:p>
            <a:pPr marL="285750" indent="-285750">
              <a:buFontTx/>
              <a:buChar char="-"/>
            </a:pPr>
            <a:r>
              <a:rPr lang="en-US" dirty="0"/>
              <a:t>Should be suitable for outfit creation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Available during inference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Randomness can help in diversification + modelling fuzziness</a:t>
            </a:r>
          </a:p>
        </p:txBody>
      </p:sp>
    </p:spTree>
    <p:extLst>
      <p:ext uri="{BB962C8B-B14F-4D97-AF65-F5344CB8AC3E}">
        <p14:creationId xmlns:p14="http://schemas.microsoft.com/office/powerpoint/2010/main" val="260535708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5FDF6E-7AC3-9245-2F60-BC8595829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proposal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11E28C2-D9CA-7014-6CFC-D4F7245599D5}"/>
              </a:ext>
            </a:extLst>
          </p:cNvPr>
          <p:cNvGrpSpPr/>
          <p:nvPr/>
        </p:nvGrpSpPr>
        <p:grpSpPr>
          <a:xfrm rot="5400000">
            <a:off x="384813" y="1399227"/>
            <a:ext cx="1971532" cy="2088015"/>
            <a:chOff x="4980598" y="4129905"/>
            <a:chExt cx="1971532" cy="2088015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2B92A5E-66E3-E203-84BB-85E932EBACD2}"/>
                </a:ext>
              </a:extLst>
            </p:cNvPr>
            <p:cNvGrpSpPr/>
            <p:nvPr/>
          </p:nvGrpSpPr>
          <p:grpSpPr>
            <a:xfrm rot="16200000">
              <a:off x="5193158" y="4278757"/>
              <a:ext cx="1546411" cy="1971532"/>
              <a:chOff x="4563876" y="1821802"/>
              <a:chExt cx="2814637" cy="4389044"/>
            </a:xfrm>
          </p:grpSpPr>
          <p:sp>
            <p:nvSpPr>
              <p:cNvPr id="15" name="Trapezium 14">
                <a:extLst>
                  <a:ext uri="{FF2B5EF4-FFF2-40B4-BE49-F238E27FC236}">
                    <a16:creationId xmlns:a16="http://schemas.microsoft.com/office/drawing/2014/main" id="{0355941E-BBC7-A3CC-DA90-6DB295E323C7}"/>
                  </a:ext>
                </a:extLst>
              </p:cNvPr>
              <p:cNvSpPr/>
              <p:nvPr/>
            </p:nvSpPr>
            <p:spPr>
              <a:xfrm rot="5400000">
                <a:off x="3776673" y="2609005"/>
                <a:ext cx="4389044" cy="2814637"/>
              </a:xfrm>
              <a:prstGeom prst="trapezoid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98A5C6F-2598-26CC-36B0-5AA9D75F4E20}"/>
                  </a:ext>
                </a:extLst>
              </p:cNvPr>
              <p:cNvSpPr txBox="1"/>
              <p:nvPr/>
            </p:nvSpPr>
            <p:spPr>
              <a:xfrm rot="5400000">
                <a:off x="5589522" y="3569532"/>
                <a:ext cx="822366" cy="8301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?</a:t>
                </a:r>
              </a:p>
            </p:txBody>
          </p:sp>
        </p:grp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49A9F237-9B81-DE75-525A-797522A25E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77393" y="4129905"/>
              <a:ext cx="1354905" cy="2088015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CAA1463A-28AB-1758-E9F0-EF70AD879D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2032" y="2327840"/>
            <a:ext cx="368300" cy="3429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E1BA34D-EC96-1EA8-36E8-3AC6CCD298B5}"/>
              </a:ext>
            </a:extLst>
          </p:cNvPr>
          <p:cNvSpPr txBox="1"/>
          <p:nvPr/>
        </p:nvSpPr>
        <p:spPr>
          <a:xfrm>
            <a:off x="4506685" y="1958508"/>
            <a:ext cx="4206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do we expect from this style vector?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0A8A21-93FA-A20F-EA1A-D3C0AFEF1B5C}"/>
              </a:ext>
            </a:extLst>
          </p:cNvPr>
          <p:cNvSpPr txBox="1"/>
          <p:nvPr/>
        </p:nvSpPr>
        <p:spPr>
          <a:xfrm>
            <a:off x="4506685" y="2595660"/>
            <a:ext cx="684711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Should represent the ‘style’ of the outfit (set)</a:t>
            </a:r>
          </a:p>
          <a:p>
            <a:pPr marL="285750" indent="-285750">
              <a:buFontTx/>
              <a:buChar char="-"/>
            </a:pPr>
            <a:r>
              <a:rPr lang="en-US" dirty="0"/>
              <a:t>Should be able to handle set as an input</a:t>
            </a:r>
          </a:p>
          <a:p>
            <a:pPr marL="285750" indent="-285750">
              <a:buFontTx/>
              <a:buChar char="-"/>
            </a:pPr>
            <a:r>
              <a:rPr lang="en-US" dirty="0"/>
              <a:t>Should be suitable for outfit creation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Available during inference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Randomness can help in diversification + modelling fuzziness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6397EF-F0ED-D121-A839-CC7B59D364D0}"/>
              </a:ext>
            </a:extLst>
          </p:cNvPr>
          <p:cNvSpPr txBox="1"/>
          <p:nvPr/>
        </p:nvSpPr>
        <p:spPr>
          <a:xfrm>
            <a:off x="2908662" y="4977960"/>
            <a:ext cx="63746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We need a learnt smooth tractable latent space!</a:t>
            </a:r>
          </a:p>
        </p:txBody>
      </p:sp>
    </p:spTree>
    <p:extLst>
      <p:ext uri="{BB962C8B-B14F-4D97-AF65-F5344CB8AC3E}">
        <p14:creationId xmlns:p14="http://schemas.microsoft.com/office/powerpoint/2010/main" val="214442265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5FDF6E-7AC3-9245-2F60-BC8595829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proposal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11E28C2-D9CA-7014-6CFC-D4F7245599D5}"/>
              </a:ext>
            </a:extLst>
          </p:cNvPr>
          <p:cNvGrpSpPr/>
          <p:nvPr/>
        </p:nvGrpSpPr>
        <p:grpSpPr>
          <a:xfrm rot="5400000">
            <a:off x="384813" y="1399227"/>
            <a:ext cx="1971532" cy="2088015"/>
            <a:chOff x="4980598" y="4129905"/>
            <a:chExt cx="1971532" cy="2088015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2B92A5E-66E3-E203-84BB-85E932EBACD2}"/>
                </a:ext>
              </a:extLst>
            </p:cNvPr>
            <p:cNvGrpSpPr/>
            <p:nvPr/>
          </p:nvGrpSpPr>
          <p:grpSpPr>
            <a:xfrm rot="16200000">
              <a:off x="5193158" y="4278757"/>
              <a:ext cx="1546411" cy="1971532"/>
              <a:chOff x="4563876" y="1821802"/>
              <a:chExt cx="2814637" cy="4389044"/>
            </a:xfrm>
          </p:grpSpPr>
          <p:sp>
            <p:nvSpPr>
              <p:cNvPr id="15" name="Trapezium 14">
                <a:extLst>
                  <a:ext uri="{FF2B5EF4-FFF2-40B4-BE49-F238E27FC236}">
                    <a16:creationId xmlns:a16="http://schemas.microsoft.com/office/drawing/2014/main" id="{0355941E-BBC7-A3CC-DA90-6DB295E323C7}"/>
                  </a:ext>
                </a:extLst>
              </p:cNvPr>
              <p:cNvSpPr/>
              <p:nvPr/>
            </p:nvSpPr>
            <p:spPr>
              <a:xfrm rot="5400000">
                <a:off x="3776673" y="2609005"/>
                <a:ext cx="4389044" cy="2814637"/>
              </a:xfrm>
              <a:prstGeom prst="trapezoid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98A5C6F-2598-26CC-36B0-5AA9D75F4E20}"/>
                  </a:ext>
                </a:extLst>
              </p:cNvPr>
              <p:cNvSpPr txBox="1"/>
              <p:nvPr/>
            </p:nvSpPr>
            <p:spPr>
              <a:xfrm rot="5400000">
                <a:off x="5589522" y="3569532"/>
                <a:ext cx="822366" cy="8301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?</a:t>
                </a:r>
              </a:p>
            </p:txBody>
          </p:sp>
        </p:grp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49A9F237-9B81-DE75-525A-797522A25E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77393" y="4129905"/>
              <a:ext cx="1354905" cy="2088015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CAA1463A-28AB-1758-E9F0-EF70AD879D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2032" y="2327840"/>
            <a:ext cx="368300" cy="3429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E1BA34D-EC96-1EA8-36E8-3AC6CCD298B5}"/>
              </a:ext>
            </a:extLst>
          </p:cNvPr>
          <p:cNvSpPr txBox="1"/>
          <p:nvPr/>
        </p:nvSpPr>
        <p:spPr>
          <a:xfrm>
            <a:off x="4506685" y="1958508"/>
            <a:ext cx="4206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do we expect from this style vector?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0A8A21-93FA-A20F-EA1A-D3C0AFEF1B5C}"/>
              </a:ext>
            </a:extLst>
          </p:cNvPr>
          <p:cNvSpPr txBox="1"/>
          <p:nvPr/>
        </p:nvSpPr>
        <p:spPr>
          <a:xfrm>
            <a:off x="4506685" y="2595660"/>
            <a:ext cx="684711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Should represent the ‘style’ of the outfit (set)</a:t>
            </a:r>
          </a:p>
          <a:p>
            <a:pPr marL="285750" indent="-285750">
              <a:buFontTx/>
              <a:buChar char="-"/>
            </a:pPr>
            <a:r>
              <a:rPr lang="en-US" dirty="0"/>
              <a:t>Should be able to handle set as an input</a:t>
            </a:r>
          </a:p>
          <a:p>
            <a:pPr marL="285750" indent="-285750">
              <a:buFontTx/>
              <a:buChar char="-"/>
            </a:pPr>
            <a:r>
              <a:rPr lang="en-US" dirty="0"/>
              <a:t>Should be suitable for outfit creation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Available during inference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Randomness can help in diversification + modelling fuzziness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8DB35A7-9BE8-E33B-CC0F-926C868B29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17705" y="5768375"/>
            <a:ext cx="4439682" cy="48388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82F4ECD-10BF-A274-8920-5FBE0B69E887}"/>
              </a:ext>
            </a:extLst>
          </p:cNvPr>
          <p:cNvSpPr txBox="1"/>
          <p:nvPr/>
        </p:nvSpPr>
        <p:spPr>
          <a:xfrm>
            <a:off x="3474719" y="4977960"/>
            <a:ext cx="4754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need a learnt smooth tractable latent space!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3D29883-E649-6558-9AE9-315DCA5636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06685" y="5286405"/>
            <a:ext cx="861722" cy="328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06278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3">
            <a:extLst>
              <a:ext uri="{FF2B5EF4-FFF2-40B4-BE49-F238E27FC236}">
                <a16:creationId xmlns:a16="http://schemas.microsoft.com/office/drawing/2014/main" id="{0F8DDF68-BBB1-D3D3-70A4-DA027D73E2DA}"/>
              </a:ext>
            </a:extLst>
          </p:cNvPr>
          <p:cNvSpPr txBox="1">
            <a:spLocks/>
          </p:cNvSpPr>
          <p:nvPr/>
        </p:nvSpPr>
        <p:spPr>
          <a:xfrm>
            <a:off x="850604" y="457787"/>
            <a:ext cx="10490791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rgbClr val="444444"/>
                </a:solidFill>
                <a:latin typeface="Roboto" panose="020F0502020204030204" pitchFamily="34" charset="0"/>
              </a:rPr>
              <a:t>Recommendation of Compatible Outfits Conditioned on Style</a:t>
            </a:r>
            <a:endParaRPr lang="en-US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203B313-2E70-DE8B-C575-2D0F33698180}"/>
              </a:ext>
            </a:extLst>
          </p:cNvPr>
          <p:cNvGrpSpPr/>
          <p:nvPr/>
        </p:nvGrpSpPr>
        <p:grpSpPr>
          <a:xfrm>
            <a:off x="1183898" y="2845387"/>
            <a:ext cx="9824204" cy="1607512"/>
            <a:chOff x="1645974" y="3603595"/>
            <a:chExt cx="9824204" cy="1607512"/>
          </a:xfrm>
        </p:grpSpPr>
        <p:pic>
          <p:nvPicPr>
            <p:cNvPr id="2062" name="Picture 14" descr="No photo description available.">
              <a:extLst>
                <a:ext uri="{FF2B5EF4-FFF2-40B4-BE49-F238E27FC236}">
                  <a16:creationId xmlns:a16="http://schemas.microsoft.com/office/drawing/2014/main" id="{A4A469EC-F3F3-765F-19F9-CA7AAB235EE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48130" y="3697454"/>
              <a:ext cx="1095949" cy="10369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6A2D22ED-EE56-DC0D-FB49-11CDDAAA6BC3}"/>
                </a:ext>
              </a:extLst>
            </p:cNvPr>
            <p:cNvGrpSpPr/>
            <p:nvPr/>
          </p:nvGrpSpPr>
          <p:grpSpPr>
            <a:xfrm>
              <a:off x="1645974" y="3603595"/>
              <a:ext cx="9824204" cy="1607512"/>
              <a:chOff x="1645974" y="3603595"/>
              <a:chExt cx="9824204" cy="1607512"/>
            </a:xfrm>
          </p:grpSpPr>
          <p:pic>
            <p:nvPicPr>
              <p:cNvPr id="2050" name="Picture 2">
                <a:extLst>
                  <a:ext uri="{FF2B5EF4-FFF2-40B4-BE49-F238E27FC236}">
                    <a16:creationId xmlns:a16="http://schemas.microsoft.com/office/drawing/2014/main" id="{7F496982-AB9D-5A77-B4A8-DEE8764A195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59579" y="3649689"/>
                <a:ext cx="1095949" cy="109493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4" name="Picture 6">
                <a:extLst>
                  <a:ext uri="{FF2B5EF4-FFF2-40B4-BE49-F238E27FC236}">
                    <a16:creationId xmlns:a16="http://schemas.microsoft.com/office/drawing/2014/main" id="{E0EE0031-0ECE-0F89-C6A7-6F025C88281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605323" y="3603595"/>
                <a:ext cx="1095949" cy="109594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6" name="Picture 8">
                <a:extLst>
                  <a:ext uri="{FF2B5EF4-FFF2-40B4-BE49-F238E27FC236}">
                    <a16:creationId xmlns:a16="http://schemas.microsoft.com/office/drawing/2014/main" id="{CFBE2DC4-012C-F0B2-89FF-9B554C1E749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19592" y="3638413"/>
                <a:ext cx="1095949" cy="109594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8" name="Picture 10">
                <a:extLst>
                  <a:ext uri="{FF2B5EF4-FFF2-40B4-BE49-F238E27FC236}">
                    <a16:creationId xmlns:a16="http://schemas.microsoft.com/office/drawing/2014/main" id="{A9414E25-06A3-783C-1572-762794F6E90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833861" y="3648675"/>
                <a:ext cx="1095949" cy="109594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60" name="Picture 12" descr="Arnab Bhattacharya">
                <a:extLst>
                  <a:ext uri="{FF2B5EF4-FFF2-40B4-BE49-F238E27FC236}">
                    <a16:creationId xmlns:a16="http://schemas.microsoft.com/office/drawing/2014/main" id="{1292DD69-17CB-6D93-7A35-7A7147BECC2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062399" y="3667933"/>
                <a:ext cx="1095949" cy="109594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F7CA9C0-4449-2D7B-B1EE-3FC3CD00E5B8}"/>
                  </a:ext>
                </a:extLst>
              </p:cNvPr>
              <p:cNvSpPr txBox="1"/>
              <p:nvPr/>
            </p:nvSpPr>
            <p:spPr>
              <a:xfrm>
                <a:off x="1645974" y="4880951"/>
                <a:ext cx="172315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Harsh Maheshwari*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D1B39E9-C6FA-E15F-064E-48EEEE04ACBA}"/>
                  </a:ext>
                </a:extLst>
              </p:cNvPr>
              <p:cNvSpPr txBox="1"/>
              <p:nvPr/>
            </p:nvSpPr>
            <p:spPr>
              <a:xfrm>
                <a:off x="3287486" y="4880931"/>
                <a:ext cx="172315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err="1"/>
                  <a:t>Debopriyo</a:t>
                </a:r>
                <a:r>
                  <a:rPr lang="en-US" sz="1400" dirty="0"/>
                  <a:t> Banerjee*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3FC9BB5-EB0C-5755-3038-B833B4CAE853}"/>
                  </a:ext>
                </a:extLst>
              </p:cNvPr>
              <p:cNvSpPr txBox="1"/>
              <p:nvPr/>
            </p:nvSpPr>
            <p:spPr>
              <a:xfrm>
                <a:off x="8395846" y="4880933"/>
                <a:ext cx="120051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err="1"/>
                  <a:t>Niloy</a:t>
                </a:r>
                <a:r>
                  <a:rPr lang="en-US" sz="1400" dirty="0"/>
                  <a:t> </a:t>
                </a:r>
                <a:r>
                  <a:rPr lang="en-US" sz="1400" dirty="0" err="1"/>
                  <a:t>Ganguly</a:t>
                </a:r>
                <a:endParaRPr lang="en-US" sz="1400" dirty="0"/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399C78D-C8F0-CA33-C97D-E58833196A5B}"/>
                  </a:ext>
                </a:extLst>
              </p:cNvPr>
              <p:cNvSpPr txBox="1"/>
              <p:nvPr/>
            </p:nvSpPr>
            <p:spPr>
              <a:xfrm>
                <a:off x="9750566" y="4880932"/>
                <a:ext cx="171961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Arnab Bhattacharya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E6FAD76-5FB8-4EC7-3970-74EE557DC97D}"/>
                  </a:ext>
                </a:extLst>
              </p:cNvPr>
              <p:cNvSpPr txBox="1"/>
              <p:nvPr/>
            </p:nvSpPr>
            <p:spPr>
              <a:xfrm>
                <a:off x="6522029" y="4903330"/>
                <a:ext cx="171961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Muthusamy </a:t>
                </a:r>
                <a:r>
                  <a:rPr lang="en-US" sz="1400" dirty="0" err="1"/>
                  <a:t>Chelliah</a:t>
                </a:r>
                <a:endParaRPr lang="en-US" sz="1400" dirty="0"/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1F562C8-CFF1-440B-6037-80363FEDE2BF}"/>
                  </a:ext>
                </a:extLst>
              </p:cNvPr>
              <p:cNvSpPr txBox="1"/>
              <p:nvPr/>
            </p:nvSpPr>
            <p:spPr>
              <a:xfrm>
                <a:off x="5104853" y="4903330"/>
                <a:ext cx="132542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Lucky </a:t>
                </a:r>
                <a:r>
                  <a:rPr lang="en-US" sz="1400" dirty="0" err="1"/>
                  <a:t>Dhakad</a:t>
                </a:r>
                <a:r>
                  <a:rPr lang="en-US" sz="1400" dirty="0"/>
                  <a:t>*</a:t>
                </a:r>
              </a:p>
            </p:txBody>
          </p:sp>
        </p:grp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C4F82B1C-D815-6658-62E5-8A6BDE21A154}"/>
              </a:ext>
            </a:extLst>
          </p:cNvPr>
          <p:cNvSpPr txBox="1"/>
          <p:nvPr/>
        </p:nvSpPr>
        <p:spPr>
          <a:xfrm>
            <a:off x="1636482" y="4385962"/>
            <a:ext cx="7363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Flipkart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A61F4F9-7474-45C3-69A0-71BBBD7B811D}"/>
              </a:ext>
            </a:extLst>
          </p:cNvPr>
          <p:cNvSpPr txBox="1"/>
          <p:nvPr/>
        </p:nvSpPr>
        <p:spPr>
          <a:xfrm>
            <a:off x="4908844" y="4430499"/>
            <a:ext cx="7363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Flipkart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3085147-0C0A-80CB-0549-757BFE42A762}"/>
              </a:ext>
            </a:extLst>
          </p:cNvPr>
          <p:cNvSpPr txBox="1"/>
          <p:nvPr/>
        </p:nvSpPr>
        <p:spPr>
          <a:xfrm>
            <a:off x="9745132" y="4430500"/>
            <a:ext cx="7363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Flipkart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6B787AE-DCEF-28B4-678C-F64D2DFDB4D1}"/>
              </a:ext>
            </a:extLst>
          </p:cNvPr>
          <p:cNvSpPr txBox="1"/>
          <p:nvPr/>
        </p:nvSpPr>
        <p:spPr>
          <a:xfrm>
            <a:off x="6472770" y="4430499"/>
            <a:ext cx="7363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Flipkart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10BFAB4-88C0-57C9-1919-A552AD9B1731}"/>
              </a:ext>
            </a:extLst>
          </p:cNvPr>
          <p:cNvSpPr txBox="1"/>
          <p:nvPr/>
        </p:nvSpPr>
        <p:spPr>
          <a:xfrm>
            <a:off x="8165855" y="4452899"/>
            <a:ext cx="7363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IIT </a:t>
            </a:r>
            <a:r>
              <a:rPr lang="en-US" sz="1400" dirty="0" err="1"/>
              <a:t>Kgp</a:t>
            </a:r>
            <a:endParaRPr lang="en-US" sz="14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02F3E06-6820-6A7E-2443-D4BAB4D1F8D0}"/>
              </a:ext>
            </a:extLst>
          </p:cNvPr>
          <p:cNvSpPr txBox="1"/>
          <p:nvPr/>
        </p:nvSpPr>
        <p:spPr>
          <a:xfrm>
            <a:off x="3277994" y="4430498"/>
            <a:ext cx="7363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IIT </a:t>
            </a:r>
            <a:r>
              <a:rPr lang="en-US" sz="1400" dirty="0" err="1"/>
              <a:t>Kgp</a:t>
            </a:r>
            <a:endParaRPr lang="en-US" sz="1400" dirty="0"/>
          </a:p>
        </p:txBody>
      </p:sp>
      <p:sp>
        <p:nvSpPr>
          <p:cNvPr id="37" name="Title 3">
            <a:extLst>
              <a:ext uri="{FF2B5EF4-FFF2-40B4-BE49-F238E27FC236}">
                <a16:creationId xmlns:a16="http://schemas.microsoft.com/office/drawing/2014/main" id="{7C0CD893-D7C6-BD14-5337-DA88598E078C}"/>
              </a:ext>
            </a:extLst>
          </p:cNvPr>
          <p:cNvSpPr txBox="1">
            <a:spLocks/>
          </p:cNvSpPr>
          <p:nvPr/>
        </p:nvSpPr>
        <p:spPr>
          <a:xfrm>
            <a:off x="850604" y="4539850"/>
            <a:ext cx="10490791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rgbClr val="444444"/>
                </a:solidFill>
                <a:latin typeface="Roboto" panose="020F0502020204030204" pitchFamily="34" charset="0"/>
              </a:rPr>
              <a:t>Published at ECIR’22 (oral)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13910872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5FDF6E-7AC3-9245-2F60-BC8595829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proposal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11E28C2-D9CA-7014-6CFC-D4F7245599D5}"/>
              </a:ext>
            </a:extLst>
          </p:cNvPr>
          <p:cNvGrpSpPr/>
          <p:nvPr/>
        </p:nvGrpSpPr>
        <p:grpSpPr>
          <a:xfrm rot="5400000">
            <a:off x="384813" y="1399227"/>
            <a:ext cx="1971532" cy="2088015"/>
            <a:chOff x="4980598" y="4129905"/>
            <a:chExt cx="1971532" cy="2088015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2B92A5E-66E3-E203-84BB-85E932EBACD2}"/>
                </a:ext>
              </a:extLst>
            </p:cNvPr>
            <p:cNvGrpSpPr/>
            <p:nvPr/>
          </p:nvGrpSpPr>
          <p:grpSpPr>
            <a:xfrm rot="16200000">
              <a:off x="5193158" y="4278757"/>
              <a:ext cx="1546411" cy="1971532"/>
              <a:chOff x="4563876" y="1821802"/>
              <a:chExt cx="2814637" cy="4389044"/>
            </a:xfrm>
          </p:grpSpPr>
          <p:sp>
            <p:nvSpPr>
              <p:cNvPr id="15" name="Trapezium 14">
                <a:extLst>
                  <a:ext uri="{FF2B5EF4-FFF2-40B4-BE49-F238E27FC236}">
                    <a16:creationId xmlns:a16="http://schemas.microsoft.com/office/drawing/2014/main" id="{0355941E-BBC7-A3CC-DA90-6DB295E323C7}"/>
                  </a:ext>
                </a:extLst>
              </p:cNvPr>
              <p:cNvSpPr/>
              <p:nvPr/>
            </p:nvSpPr>
            <p:spPr>
              <a:xfrm rot="5400000">
                <a:off x="3776673" y="2609005"/>
                <a:ext cx="4389044" cy="2814637"/>
              </a:xfrm>
              <a:prstGeom prst="trapezoid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98A5C6F-2598-26CC-36B0-5AA9D75F4E20}"/>
                  </a:ext>
                </a:extLst>
              </p:cNvPr>
              <p:cNvSpPr txBox="1"/>
              <p:nvPr/>
            </p:nvSpPr>
            <p:spPr>
              <a:xfrm rot="5400000">
                <a:off x="5589522" y="3569532"/>
                <a:ext cx="822366" cy="8301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?</a:t>
                </a:r>
              </a:p>
            </p:txBody>
          </p:sp>
        </p:grp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49A9F237-9B81-DE75-525A-797522A25E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77393" y="4129905"/>
              <a:ext cx="1354905" cy="2088015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CAA1463A-28AB-1758-E9F0-EF70AD879D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2032" y="2327840"/>
            <a:ext cx="368300" cy="3429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E1BA34D-EC96-1EA8-36E8-3AC6CCD298B5}"/>
              </a:ext>
            </a:extLst>
          </p:cNvPr>
          <p:cNvSpPr txBox="1"/>
          <p:nvPr/>
        </p:nvSpPr>
        <p:spPr>
          <a:xfrm>
            <a:off x="4506685" y="1958508"/>
            <a:ext cx="4206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do we expect from this style vector?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0A8A21-93FA-A20F-EA1A-D3C0AFEF1B5C}"/>
              </a:ext>
            </a:extLst>
          </p:cNvPr>
          <p:cNvSpPr txBox="1"/>
          <p:nvPr/>
        </p:nvSpPr>
        <p:spPr>
          <a:xfrm>
            <a:off x="4506685" y="2595660"/>
            <a:ext cx="684711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Should represent the ‘style’ of the outfit (set)</a:t>
            </a:r>
          </a:p>
          <a:p>
            <a:pPr marL="285750" indent="-285750">
              <a:buFontTx/>
              <a:buChar char="-"/>
            </a:pPr>
            <a:r>
              <a:rPr lang="en-US" dirty="0"/>
              <a:t>Should be able to handle set as an input</a:t>
            </a:r>
          </a:p>
          <a:p>
            <a:pPr marL="285750" indent="-285750">
              <a:buFontTx/>
              <a:buChar char="-"/>
            </a:pPr>
            <a:r>
              <a:rPr lang="en-US" dirty="0"/>
              <a:t>Should be suitable for outfit creation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Available during inference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Randomness can help in diversification + modelling fuzziness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2F4ECD-10BF-A274-8920-5FBE0B69E887}"/>
              </a:ext>
            </a:extLst>
          </p:cNvPr>
          <p:cNvSpPr txBox="1"/>
          <p:nvPr/>
        </p:nvSpPr>
        <p:spPr>
          <a:xfrm>
            <a:off x="3474719" y="4977960"/>
            <a:ext cx="4754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need a learnt smooth tractable latent space!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3D29883-E649-6558-9AE9-315DCA5636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1267" y="5316849"/>
            <a:ext cx="1502229" cy="48197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0A91752-99F8-2353-4F8D-8B1A481B9B46}"/>
              </a:ext>
            </a:extLst>
          </p:cNvPr>
          <p:cNvSpPr txBox="1"/>
          <p:nvPr/>
        </p:nvSpPr>
        <p:spPr>
          <a:xfrm>
            <a:off x="5723708" y="5767849"/>
            <a:ext cx="744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VAE!</a:t>
            </a:r>
          </a:p>
        </p:txBody>
      </p:sp>
    </p:spTree>
    <p:extLst>
      <p:ext uri="{BB962C8B-B14F-4D97-AF65-F5344CB8AC3E}">
        <p14:creationId xmlns:p14="http://schemas.microsoft.com/office/powerpoint/2010/main" val="294123680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846F4A-83D7-BC2B-D091-025BCDD091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Handling sets as input - Set Transformer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11EE90-C851-4AE6-83EC-B95A7B6A87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292" y="2398848"/>
            <a:ext cx="11055415" cy="24474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3229024-3BF4-A691-6D8C-B3DCBCC2CA2A}"/>
              </a:ext>
            </a:extLst>
          </p:cNvPr>
          <p:cNvSpPr txBox="1"/>
          <p:nvPr/>
        </p:nvSpPr>
        <p:spPr>
          <a:xfrm>
            <a:off x="2320834" y="5595622"/>
            <a:ext cx="7550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ICML 2019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6299B00-0DED-08D2-7884-0C569F04C8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2336" y="2885803"/>
            <a:ext cx="2305447" cy="392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27335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846F4A-83D7-BC2B-D091-025BCDD091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Handling sets as input - Set Transformer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398AEB5-8B37-C0FD-8676-56F21A33CCA3}"/>
              </a:ext>
            </a:extLst>
          </p:cNvPr>
          <p:cNvGrpSpPr/>
          <p:nvPr/>
        </p:nvGrpSpPr>
        <p:grpSpPr>
          <a:xfrm>
            <a:off x="2169886" y="2271533"/>
            <a:ext cx="7496628" cy="3364062"/>
            <a:chOff x="2169886" y="3188108"/>
            <a:chExt cx="6673668" cy="2983063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09A542C8-A162-2331-3081-4BFE0351511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69886" y="3331801"/>
              <a:ext cx="6673668" cy="2839370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32C861E-1D55-D33E-0ECB-BEFDC0DF2D2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17770" y="3188108"/>
              <a:ext cx="2235199" cy="564741"/>
            </a:xfrm>
            <a:prstGeom prst="rect">
              <a:avLst/>
            </a:prstGeom>
          </p:spPr>
        </p:pic>
      </p:grpSp>
      <p:sp>
        <p:nvSpPr>
          <p:cNvPr id="9" name="Trapezium 8">
            <a:extLst>
              <a:ext uri="{FF2B5EF4-FFF2-40B4-BE49-F238E27FC236}">
                <a16:creationId xmlns:a16="http://schemas.microsoft.com/office/drawing/2014/main" id="{41FEFEEC-BBA6-842C-BD84-3795A98EDD8E}"/>
              </a:ext>
            </a:extLst>
          </p:cNvPr>
          <p:cNvSpPr/>
          <p:nvPr/>
        </p:nvSpPr>
        <p:spPr>
          <a:xfrm rot="5400000">
            <a:off x="6446470" y="2955574"/>
            <a:ext cx="3116913" cy="2510832"/>
          </a:xfrm>
          <a:prstGeom prst="trapezoid">
            <a:avLst>
              <a:gd name="adj" fmla="val 21358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6299B00-0DED-08D2-7884-0C569F04C8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0232" y="3890999"/>
            <a:ext cx="2235200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24094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846F4A-83D7-BC2B-D091-025BCDD091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Smooth latent space – VAE!</a:t>
            </a:r>
          </a:p>
        </p:txBody>
      </p:sp>
      <p:pic>
        <p:nvPicPr>
          <p:cNvPr id="23556" name="Picture 4">
            <a:extLst>
              <a:ext uri="{FF2B5EF4-FFF2-40B4-BE49-F238E27FC236}">
                <a16:creationId xmlns:a16="http://schemas.microsoft.com/office/drawing/2014/main" id="{BB77CC3F-835A-9988-E747-90BF9CF978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974"/>
          <a:stretch/>
        </p:blipFill>
        <p:spPr bwMode="auto">
          <a:xfrm>
            <a:off x="838200" y="1684474"/>
            <a:ext cx="10515600" cy="403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C3B897E-32B1-D6DF-6135-8F5E29552BA2}"/>
              </a:ext>
            </a:extLst>
          </p:cNvPr>
          <p:cNvSpPr txBox="1"/>
          <p:nvPr/>
        </p:nvSpPr>
        <p:spPr>
          <a:xfrm>
            <a:off x="7837714" y="6642556"/>
            <a:ext cx="445025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Source: https://</a:t>
            </a:r>
            <a:r>
              <a:rPr lang="en-US" sz="800" dirty="0" err="1"/>
              <a:t>towardsdatascience.com</a:t>
            </a:r>
            <a:r>
              <a:rPr lang="en-US" sz="800" dirty="0"/>
              <a:t>/understanding-variational-autoencoders-vaes-f70510919f73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BDC96709-9E4E-8B35-2F10-4270C94844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80" t="4616" r="53064" b="26837"/>
          <a:stretch/>
        </p:blipFill>
        <p:spPr bwMode="auto">
          <a:xfrm>
            <a:off x="2076995" y="1920240"/>
            <a:ext cx="3696788" cy="3500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0912511-7FE8-C7A2-95A3-8CD03E6394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60" t="7175" r="9213" b="28627"/>
          <a:stretch/>
        </p:blipFill>
        <p:spPr bwMode="auto">
          <a:xfrm>
            <a:off x="6217920" y="2050868"/>
            <a:ext cx="4167051" cy="3278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305239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846F4A-83D7-BC2B-D091-025BCDD091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Smooth latent space – VAE!</a:t>
            </a:r>
          </a:p>
        </p:txBody>
      </p:sp>
      <p:pic>
        <p:nvPicPr>
          <p:cNvPr id="10" name="Picture 4">
            <a:extLst>
              <a:ext uri="{FF2B5EF4-FFF2-40B4-BE49-F238E27FC236}">
                <a16:creationId xmlns:a16="http://schemas.microsoft.com/office/drawing/2014/main" id="{A9A7B304-195B-3900-BF40-ED28864E10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80" t="4616" r="53064" b="26837"/>
          <a:stretch/>
        </p:blipFill>
        <p:spPr bwMode="auto">
          <a:xfrm>
            <a:off x="1064625" y="1592943"/>
            <a:ext cx="1946366" cy="1843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4D45FD0-1B1C-F19A-A46A-18E2DE1068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60" t="7175" r="9213" b="28627"/>
          <a:stretch/>
        </p:blipFill>
        <p:spPr bwMode="auto">
          <a:xfrm>
            <a:off x="7942289" y="1592943"/>
            <a:ext cx="2342557" cy="1843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65E9212-EDD3-DD32-EB28-EAD5B4E7C7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3839" y="2240305"/>
            <a:ext cx="596900" cy="279400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5F53EC83-17BE-2CC6-E4D7-92CF3DCE3994}"/>
              </a:ext>
            </a:extLst>
          </p:cNvPr>
          <p:cNvGrpSpPr>
            <a:grpSpLocks noChangeAspect="1"/>
          </p:cNvGrpSpPr>
          <p:nvPr/>
        </p:nvGrpSpPr>
        <p:grpSpPr>
          <a:xfrm>
            <a:off x="376767" y="3602694"/>
            <a:ext cx="7615374" cy="2886277"/>
            <a:chOff x="1362891" y="1738750"/>
            <a:chExt cx="9026435" cy="3421078"/>
          </a:xfrm>
        </p:grpSpPr>
        <p:pic>
          <p:nvPicPr>
            <p:cNvPr id="27" name="Picture 2">
              <a:extLst>
                <a:ext uri="{FF2B5EF4-FFF2-40B4-BE49-F238E27FC236}">
                  <a16:creationId xmlns:a16="http://schemas.microsoft.com/office/drawing/2014/main" id="{F32DF819-3033-8321-5BE8-362F48E1C7A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t="1" r="-827" b="30650"/>
            <a:stretch/>
          </p:blipFill>
          <p:spPr bwMode="auto">
            <a:xfrm>
              <a:off x="1362891" y="1738750"/>
              <a:ext cx="9026435" cy="34210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Trapezium 27">
              <a:extLst>
                <a:ext uri="{FF2B5EF4-FFF2-40B4-BE49-F238E27FC236}">
                  <a16:creationId xmlns:a16="http://schemas.microsoft.com/office/drawing/2014/main" id="{B9C21F34-7540-34EB-65EE-9AA580273B6B}"/>
                </a:ext>
              </a:extLst>
            </p:cNvPr>
            <p:cNvSpPr/>
            <p:nvPr/>
          </p:nvSpPr>
          <p:spPr>
            <a:xfrm rot="5400000">
              <a:off x="4314165" y="2093482"/>
              <a:ext cx="1659937" cy="1546679"/>
            </a:xfrm>
            <a:prstGeom prst="trapezoid">
              <a:avLst>
                <a:gd name="adj" fmla="val 10682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BF99A0A6-F5DD-5B2A-BF05-CA16287D6CE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494600" y="2756105"/>
              <a:ext cx="1299065" cy="221432"/>
            </a:xfrm>
            <a:prstGeom prst="rect">
              <a:avLst/>
            </a:prstGeom>
          </p:spPr>
        </p:pic>
      </p:grpSp>
      <p:pic>
        <p:nvPicPr>
          <p:cNvPr id="30" name="Picture 29">
            <a:extLst>
              <a:ext uri="{FF2B5EF4-FFF2-40B4-BE49-F238E27FC236}">
                <a16:creationId xmlns:a16="http://schemas.microsoft.com/office/drawing/2014/main" id="{0B80D01B-36EE-F832-EEDD-31F08ACFFF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37004" y="3429000"/>
            <a:ext cx="2523576" cy="248158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DFF9A9-F1F0-A3AE-19DE-BE7280A454C9}"/>
              </a:ext>
            </a:extLst>
          </p:cNvPr>
          <p:cNvSpPr txBox="1"/>
          <p:nvPr/>
        </p:nvSpPr>
        <p:spPr>
          <a:xfrm>
            <a:off x="6755831" y="3917001"/>
            <a:ext cx="406254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 we need to reconstruct the entire outfit?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We need our Style Encoder to capture just the style of the outfit.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484B8FB5-84E1-3817-8C2E-E8BD541C6F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37003" y="3550442"/>
            <a:ext cx="291519" cy="2386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58736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846F4A-83D7-BC2B-D091-025BCDD091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Smooth latent space – VAE!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BC4B8D4-93DB-6C3E-2303-12BCF6263ABC}"/>
              </a:ext>
            </a:extLst>
          </p:cNvPr>
          <p:cNvGrpSpPr/>
          <p:nvPr/>
        </p:nvGrpSpPr>
        <p:grpSpPr>
          <a:xfrm>
            <a:off x="1362891" y="1738750"/>
            <a:ext cx="9026435" cy="3421078"/>
            <a:chOff x="1362891" y="1738750"/>
            <a:chExt cx="9026435" cy="3421078"/>
          </a:xfrm>
        </p:grpSpPr>
        <p:pic>
          <p:nvPicPr>
            <p:cNvPr id="22" name="Picture 2">
              <a:extLst>
                <a:ext uri="{FF2B5EF4-FFF2-40B4-BE49-F238E27FC236}">
                  <a16:creationId xmlns:a16="http://schemas.microsoft.com/office/drawing/2014/main" id="{A307E44B-0B03-952B-33BE-CBA963F8396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t="1" r="-827" b="30650"/>
            <a:stretch/>
          </p:blipFill>
          <p:spPr bwMode="auto">
            <a:xfrm>
              <a:off x="1362891" y="1738750"/>
              <a:ext cx="9026435" cy="34210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Trapezium 23">
              <a:extLst>
                <a:ext uri="{FF2B5EF4-FFF2-40B4-BE49-F238E27FC236}">
                  <a16:creationId xmlns:a16="http://schemas.microsoft.com/office/drawing/2014/main" id="{0F63F067-36A6-EBDB-1D85-75E32EFC5594}"/>
                </a:ext>
              </a:extLst>
            </p:cNvPr>
            <p:cNvSpPr/>
            <p:nvPr/>
          </p:nvSpPr>
          <p:spPr>
            <a:xfrm rot="5400000">
              <a:off x="4314165" y="2093482"/>
              <a:ext cx="1659937" cy="1546679"/>
            </a:xfrm>
            <a:prstGeom prst="trapezoid">
              <a:avLst>
                <a:gd name="adj" fmla="val 10682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625F6EEC-0E66-1149-BA32-8B9370DD9A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94600" y="2756105"/>
              <a:ext cx="1299065" cy="22143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9981997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846F4A-83D7-BC2B-D091-025BCDD091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Smooth latent space – VAE!</a:t>
            </a:r>
          </a:p>
        </p:txBody>
      </p:sp>
      <p:pic>
        <p:nvPicPr>
          <p:cNvPr id="28674" name="Picture 2">
            <a:extLst>
              <a:ext uri="{FF2B5EF4-FFF2-40B4-BE49-F238E27FC236}">
                <a16:creationId xmlns:a16="http://schemas.microsoft.com/office/drawing/2014/main" id="{3AD4C72B-332F-84DD-D7BF-3034EA8FA0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" r="-827" b="2182"/>
          <a:stretch/>
        </p:blipFill>
        <p:spPr bwMode="auto">
          <a:xfrm>
            <a:off x="1362891" y="1791002"/>
            <a:ext cx="9026435" cy="4825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EA8B087-A59B-8E9A-4084-A4A0F0BF8F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" r="-827" b="30915"/>
          <a:stretch/>
        </p:blipFill>
        <p:spPr bwMode="auto">
          <a:xfrm>
            <a:off x="1362890" y="1791002"/>
            <a:ext cx="9026435" cy="3408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7EBF797-216E-5D58-60C2-210581FCC5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" r="-827" b="46789"/>
          <a:stretch/>
        </p:blipFill>
        <p:spPr bwMode="auto">
          <a:xfrm>
            <a:off x="1362890" y="1724992"/>
            <a:ext cx="9026435" cy="2624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1AF98234-F741-2698-2195-2E42F27A25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818" r="17562"/>
          <a:stretch/>
        </p:blipFill>
        <p:spPr bwMode="auto">
          <a:xfrm>
            <a:off x="1349826" y="1703751"/>
            <a:ext cx="8721637" cy="2822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EAEC6F-1C66-4A64-2B4E-6D10D5127F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6991" y="1633448"/>
            <a:ext cx="482600" cy="4562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D8D5C38-07FB-36B0-1670-FBA7AF06B0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2734" y="1685109"/>
            <a:ext cx="785586" cy="45624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D8D5FDD-C42E-1E95-C7A7-F15A4A623D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6628" y="1724041"/>
            <a:ext cx="457200" cy="152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162B383-E71E-8BE1-6760-8DF0FF9CE7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55627" y="1685941"/>
            <a:ext cx="939800" cy="190500"/>
          </a:xfrm>
          <a:prstGeom prst="rect">
            <a:avLst/>
          </a:prstGeom>
        </p:spPr>
      </p:pic>
      <p:sp>
        <p:nvSpPr>
          <p:cNvPr id="25" name="Trapezium 24">
            <a:extLst>
              <a:ext uri="{FF2B5EF4-FFF2-40B4-BE49-F238E27FC236}">
                <a16:creationId xmlns:a16="http://schemas.microsoft.com/office/drawing/2014/main" id="{0B0B2534-C3BA-5D1F-5B89-888063AE9D69}"/>
              </a:ext>
            </a:extLst>
          </p:cNvPr>
          <p:cNvSpPr/>
          <p:nvPr/>
        </p:nvSpPr>
        <p:spPr>
          <a:xfrm rot="5400000">
            <a:off x="4314165" y="2093482"/>
            <a:ext cx="1659937" cy="1546679"/>
          </a:xfrm>
          <a:prstGeom prst="trapezoid">
            <a:avLst>
              <a:gd name="adj" fmla="val 10682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A27B79AF-B530-4C4A-88BC-47089BAD08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94600" y="2756105"/>
            <a:ext cx="1299065" cy="221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84933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846F4A-83D7-BC2B-D091-025BCDD091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proposal</a:t>
            </a:r>
          </a:p>
        </p:txBody>
      </p:sp>
      <p:pic>
        <p:nvPicPr>
          <p:cNvPr id="33794" name="Picture 2">
            <a:extLst>
              <a:ext uri="{FF2B5EF4-FFF2-40B4-BE49-F238E27FC236}">
                <a16:creationId xmlns:a16="http://schemas.microsoft.com/office/drawing/2014/main" id="{01A48608-4AF4-1F08-C2B8-334E4CBB0C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1119" y="1647303"/>
            <a:ext cx="8752115" cy="4845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796" name="Picture 4">
            <a:extLst>
              <a:ext uri="{FF2B5EF4-FFF2-40B4-BE49-F238E27FC236}">
                <a16:creationId xmlns:a16="http://schemas.microsoft.com/office/drawing/2014/main" id="{4719E301-7D31-338E-4C50-64733BCC9B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30"/>
          <a:stretch/>
        </p:blipFill>
        <p:spPr bwMode="auto">
          <a:xfrm>
            <a:off x="9994719" y="4271554"/>
            <a:ext cx="1909353" cy="444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798" name="Picture 6">
            <a:extLst>
              <a:ext uri="{FF2B5EF4-FFF2-40B4-BE49-F238E27FC236}">
                <a16:creationId xmlns:a16="http://schemas.microsoft.com/office/drawing/2014/main" id="{F831B3A9-2117-A04D-3216-B15AC08C2A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1719" y="4715691"/>
            <a:ext cx="1853838" cy="460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rapezium 4">
            <a:extLst>
              <a:ext uri="{FF2B5EF4-FFF2-40B4-BE49-F238E27FC236}">
                <a16:creationId xmlns:a16="http://schemas.microsoft.com/office/drawing/2014/main" id="{B1BBA749-1038-1262-D6F3-C34318AAD010}"/>
              </a:ext>
            </a:extLst>
          </p:cNvPr>
          <p:cNvSpPr/>
          <p:nvPr/>
        </p:nvSpPr>
        <p:spPr>
          <a:xfrm rot="5400000">
            <a:off x="3770092" y="4557554"/>
            <a:ext cx="1473185" cy="1254036"/>
          </a:xfrm>
          <a:prstGeom prst="trapezoid">
            <a:avLst>
              <a:gd name="adj" fmla="val 10682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9B4865B-0313-8B9A-4BB0-A314C5BBDD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8448" y="5067848"/>
            <a:ext cx="1136471" cy="1937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7A01645-B50A-26B2-63BC-DE4F2EC095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30047" y="4114112"/>
            <a:ext cx="3374026" cy="199861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6746D6D-2D4E-5A4C-035B-461A75982A3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00324" y="4076964"/>
            <a:ext cx="785548" cy="131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91377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5DCD0-D1B4-520B-37FA-16BAAD3D4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Losses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7E74B94E-B3DC-D71E-1F89-505892A160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2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1119" y="1647303"/>
            <a:ext cx="8752115" cy="4845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99C7F727-DB56-1BAB-8F30-0B30330275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2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1119" y="1647303"/>
            <a:ext cx="8752115" cy="4845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B2E9E009-C8A2-3310-1A7C-49BFBE40F4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923" r="43532" b="2709"/>
          <a:stretch/>
        </p:blipFill>
        <p:spPr bwMode="auto">
          <a:xfrm>
            <a:off x="1341119" y="4114801"/>
            <a:ext cx="4942116" cy="2246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6D3CCAC-1E69-F61E-B54B-5F5DB8C23693}"/>
              </a:ext>
            </a:extLst>
          </p:cNvPr>
          <p:cNvSpPr/>
          <p:nvPr/>
        </p:nvSpPr>
        <p:spPr>
          <a:xfrm>
            <a:off x="1569718" y="4231096"/>
            <a:ext cx="4526281" cy="175169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B20EC2B-3D4B-D110-012B-F359993D4AE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1149"/>
          <a:stretch/>
        </p:blipFill>
        <p:spPr>
          <a:xfrm>
            <a:off x="2492869" y="3093699"/>
            <a:ext cx="6448613" cy="783954"/>
          </a:xfrm>
          <a:prstGeom prst="rect">
            <a:avLst/>
          </a:prstGeom>
        </p:spPr>
      </p:pic>
      <p:sp>
        <p:nvSpPr>
          <p:cNvPr id="14" name="Trapezium 13">
            <a:extLst>
              <a:ext uri="{FF2B5EF4-FFF2-40B4-BE49-F238E27FC236}">
                <a16:creationId xmlns:a16="http://schemas.microsoft.com/office/drawing/2014/main" id="{A064B293-CF97-6A08-E34C-AB0A8570EC12}"/>
              </a:ext>
            </a:extLst>
          </p:cNvPr>
          <p:cNvSpPr/>
          <p:nvPr/>
        </p:nvSpPr>
        <p:spPr>
          <a:xfrm rot="5400000">
            <a:off x="3770092" y="4557554"/>
            <a:ext cx="1473185" cy="1254036"/>
          </a:xfrm>
          <a:prstGeom prst="trapezoid">
            <a:avLst>
              <a:gd name="adj" fmla="val 10682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9CA74F3-9C93-604F-400A-9559550FD8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8448" y="5067848"/>
            <a:ext cx="1136471" cy="193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31858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5DCD0-D1B4-520B-37FA-16BAAD3D4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Losses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7E74B94E-B3DC-D71E-1F89-505892A160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2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1119" y="1647303"/>
            <a:ext cx="8752115" cy="4845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99C7F727-DB56-1BAB-8F30-0B30330275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67" t="49037" r="19950" b="-1"/>
          <a:stretch/>
        </p:blipFill>
        <p:spPr bwMode="auto">
          <a:xfrm>
            <a:off x="3657601" y="4023360"/>
            <a:ext cx="4689566" cy="2469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1C5F5BD-D141-636A-C852-5DC9716951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2065"/>
          <a:stretch/>
        </p:blipFill>
        <p:spPr>
          <a:xfrm>
            <a:off x="3194050" y="2661898"/>
            <a:ext cx="5803900" cy="1052150"/>
          </a:xfrm>
          <a:prstGeom prst="rect">
            <a:avLst/>
          </a:prstGeom>
        </p:spPr>
      </p:pic>
      <p:sp>
        <p:nvSpPr>
          <p:cNvPr id="4" name="Trapezium 3">
            <a:extLst>
              <a:ext uri="{FF2B5EF4-FFF2-40B4-BE49-F238E27FC236}">
                <a16:creationId xmlns:a16="http://schemas.microsoft.com/office/drawing/2014/main" id="{407CF7F6-B163-479B-037C-7E746A577114}"/>
              </a:ext>
            </a:extLst>
          </p:cNvPr>
          <p:cNvSpPr/>
          <p:nvPr/>
        </p:nvSpPr>
        <p:spPr>
          <a:xfrm rot="5400000">
            <a:off x="3770092" y="4557554"/>
            <a:ext cx="1473185" cy="1254036"/>
          </a:xfrm>
          <a:prstGeom prst="trapezoid">
            <a:avLst>
              <a:gd name="adj" fmla="val 10682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7E927C-3D8B-4463-EE1C-D5F266E470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8448" y="5067848"/>
            <a:ext cx="1136471" cy="1937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FD936D2-99E8-1679-2F4E-D8BDE6F3A7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08109" y="4128392"/>
            <a:ext cx="1168400" cy="2108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F51AD45-2F51-F302-8469-89A2AEB1B3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08450" y="4083067"/>
            <a:ext cx="762000" cy="9064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6D3CCAC-1E69-F61E-B54B-5F5DB8C23693}"/>
              </a:ext>
            </a:extLst>
          </p:cNvPr>
          <p:cNvSpPr/>
          <p:nvPr/>
        </p:nvSpPr>
        <p:spPr>
          <a:xfrm>
            <a:off x="3657601" y="4178843"/>
            <a:ext cx="4794068" cy="211745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74533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C9206-B930-4B4D-3E45-1CFD0A88AD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0AD510-295F-96A2-7FFC-F0DA5DE6F6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Flipkart – 200M users; 150M products</a:t>
            </a:r>
          </a:p>
          <a:p>
            <a:r>
              <a:rPr lang="en-US" dirty="0"/>
              <a:t>Recommendations led to 30% sales</a:t>
            </a:r>
          </a:p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4CA74C9-7656-D2FE-1E52-A10A3FDF5D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200" b="10612"/>
          <a:stretch/>
        </p:blipFill>
        <p:spPr>
          <a:xfrm>
            <a:off x="3333023" y="3516002"/>
            <a:ext cx="1846531" cy="284400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4A96894-AFFD-A61C-4FA7-7A321664F80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8277" b="33244"/>
          <a:stretch/>
        </p:blipFill>
        <p:spPr>
          <a:xfrm>
            <a:off x="5179554" y="3516002"/>
            <a:ext cx="3615768" cy="3010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71584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5DCD0-D1B4-520B-37FA-16BAAD3D4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Losses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7E74B94E-B3DC-D71E-1F89-505892A160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2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69624" y="1647303"/>
            <a:ext cx="8752115" cy="4845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FF242948-86F6-5F54-259E-A85CE5AFB2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109" b="61208"/>
          <a:stretch/>
        </p:blipFill>
        <p:spPr bwMode="auto">
          <a:xfrm>
            <a:off x="3866606" y="1647303"/>
            <a:ext cx="1915885" cy="1879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6D3CCAC-1E69-F61E-B54B-5F5DB8C23693}"/>
              </a:ext>
            </a:extLst>
          </p:cNvPr>
          <p:cNvSpPr/>
          <p:nvPr/>
        </p:nvSpPr>
        <p:spPr>
          <a:xfrm>
            <a:off x="3866606" y="1647303"/>
            <a:ext cx="1915885" cy="132556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42DC9E-7246-D631-C364-A40097DDDD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893287"/>
            <a:ext cx="5496323" cy="33877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BE1A99D-9E84-960D-AE83-B70FB8EE7F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8437" y="4809149"/>
            <a:ext cx="4963886" cy="7703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B383DD4-1DD6-F53A-09D9-79C55CE5E2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2831681"/>
            <a:ext cx="357669" cy="28237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6DDA892-2E51-FEB4-4BD5-56ECF467EB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57416" y="1137271"/>
            <a:ext cx="357669" cy="28237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FC8F74F-9F01-ECAB-3460-C0169BCFCE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92489" y="2294896"/>
            <a:ext cx="357669" cy="28237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0F157DB-3671-4376-A860-2F4C5D061F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13654" y="2954011"/>
            <a:ext cx="357669" cy="28237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A3CC577-D5E1-5955-7BF6-E8D91BBE68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04508" y="3643847"/>
            <a:ext cx="357669" cy="28237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E53F33E-D00B-1338-B856-FB28FCAA54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61845" y="2893684"/>
            <a:ext cx="357669" cy="28237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E59E632-6B7B-CBC5-B925-47A2F5D310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15392" y="1137271"/>
            <a:ext cx="357669" cy="28237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42CE448-0A75-9A8A-6C3B-CEA7C5726E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04242" y="4100891"/>
            <a:ext cx="1168400" cy="21082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089A139-650E-18A4-8C7A-0595302DF0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90833" y="4076191"/>
            <a:ext cx="762000" cy="90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8611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5DCD0-D1B4-520B-37FA-16BAAD3D4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Losses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7E74B94E-B3DC-D71E-1F89-505892A160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2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69624" y="1647303"/>
            <a:ext cx="8752115" cy="4845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FF242948-86F6-5F54-259E-A85CE5AFB2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109" b="61208"/>
          <a:stretch/>
        </p:blipFill>
        <p:spPr bwMode="auto">
          <a:xfrm>
            <a:off x="3866606" y="1647303"/>
            <a:ext cx="1915885" cy="1879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6D3CCAC-1E69-F61E-B54B-5F5DB8C23693}"/>
              </a:ext>
            </a:extLst>
          </p:cNvPr>
          <p:cNvSpPr/>
          <p:nvPr/>
        </p:nvSpPr>
        <p:spPr>
          <a:xfrm>
            <a:off x="3866606" y="1647303"/>
            <a:ext cx="1915885" cy="132556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42DC9E-7246-D631-C364-A40097DDDD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893287"/>
            <a:ext cx="5496323" cy="33877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BE1A99D-9E84-960D-AE83-B70FB8EE7F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9347" y="4692993"/>
            <a:ext cx="4963886" cy="7703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B383DD4-1DD6-F53A-09D9-79C55CE5E2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2831681"/>
            <a:ext cx="357669" cy="28237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6DDA892-2E51-FEB4-4BD5-56ECF467EB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57416" y="1137271"/>
            <a:ext cx="357669" cy="28237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B988DFA-7228-38E7-91B4-ADDD10A40A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65164" y="2536248"/>
            <a:ext cx="225896" cy="28237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29F3510-D7AC-A6C0-5F67-9FE57C9D13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65164" y="3146102"/>
            <a:ext cx="225896" cy="28237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04BC206-5F87-E178-ED98-6D2416DAA7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65164" y="3950596"/>
            <a:ext cx="225896" cy="28237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A425233-C63B-7D91-32CE-90328FAEF1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99230" y="2484918"/>
            <a:ext cx="357670" cy="40876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4DA6B4C-626E-E4DE-7D98-989818FA38B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36747" y="3700146"/>
            <a:ext cx="276258" cy="29467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E9AE99F-90AA-B4E2-8E53-FF893150482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138485" y="2966713"/>
            <a:ext cx="276258" cy="29467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70E2F79-F787-58C0-6465-96DE96C311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35009" y="3154350"/>
            <a:ext cx="225896" cy="28237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3106868-3710-8346-C2E6-BBF915DAA1E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67847" y="2564981"/>
            <a:ext cx="266700" cy="2667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D4437C9C-1C43-3EFF-58A3-F07AC74A2D4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78782" y="3198014"/>
            <a:ext cx="266700" cy="2667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CDE55E9C-F88F-FE3D-BE1F-7012BD445F1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03397" y="3963553"/>
            <a:ext cx="266700" cy="2667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2F5ECC85-29FA-D833-3ABE-019EADE054C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375720" y="3132723"/>
            <a:ext cx="332014" cy="397282"/>
          </a:xfrm>
          <a:prstGeom prst="rect">
            <a:avLst/>
          </a:prstGeom>
        </p:spPr>
      </p:pic>
      <p:pic>
        <p:nvPicPr>
          <p:cNvPr id="41986" name="Picture 2" descr="38 And 42 Formal Wear Mens Formal Shirt at Rs 195 in Bengaluru | ID:  17341075312">
            <a:extLst>
              <a:ext uri="{FF2B5EF4-FFF2-40B4-BE49-F238E27FC236}">
                <a16:creationId xmlns:a16="http://schemas.microsoft.com/office/drawing/2014/main" id="{53C2C459-7CB2-C018-F98F-EB9D1148F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8730" y="3858541"/>
            <a:ext cx="477178" cy="477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626FACE4-BCD1-CE81-9841-795DE1BE340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118714" y="5569810"/>
            <a:ext cx="5496323" cy="537896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5ECA1802-D790-ECBE-DE7E-57A326DC12B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947872" y="2395802"/>
            <a:ext cx="276258" cy="29531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F1A879EE-A892-9424-95E7-E7950B1CB30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958176" y="2993632"/>
            <a:ext cx="276258" cy="29531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C8C9172D-A2D1-0680-CC7F-6FD7529A161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945113" y="3725195"/>
            <a:ext cx="276258" cy="29531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5755A462-A1FA-24E5-43AD-5D6EDA26356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140005" y="2966078"/>
            <a:ext cx="276258" cy="29531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E65C70F8-2970-92E2-AAAB-D661CD43D3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15392" y="1137271"/>
            <a:ext cx="357669" cy="28237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4219ABC1-3150-54D1-7C04-8D62A30FF23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404242" y="4100891"/>
            <a:ext cx="1168400" cy="210820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A09B0F0A-9883-FA3F-0AA7-AA58F654133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890833" y="4076191"/>
            <a:ext cx="762000" cy="90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00897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5DCD0-D1B4-520B-37FA-16BAAD3D4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BE1A99D-9E84-960D-AE83-B70FB8EE7F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7212" y="3806753"/>
            <a:ext cx="4963886" cy="77039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626FACE4-BCD1-CE81-9841-795DE1BE34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4775" y="4746849"/>
            <a:ext cx="5496323" cy="53789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6544AD1-4555-CADC-3AB2-7A24235FD58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2065"/>
          <a:stretch/>
        </p:blipFill>
        <p:spPr>
          <a:xfrm>
            <a:off x="3867212" y="2809156"/>
            <a:ext cx="5496323" cy="99639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F0D1A2E-C128-610C-F00F-9A469291744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1149"/>
          <a:stretch/>
        </p:blipFill>
        <p:spPr>
          <a:xfrm>
            <a:off x="4219910" y="2206105"/>
            <a:ext cx="5433542" cy="660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51984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D16CC-6D2D-C75C-ABFC-C7C0F76C11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Outfit Generation</a:t>
            </a:r>
          </a:p>
        </p:txBody>
      </p:sp>
      <p:pic>
        <p:nvPicPr>
          <p:cNvPr id="44034" name="Picture 2">
            <a:extLst>
              <a:ext uri="{FF2B5EF4-FFF2-40B4-BE49-F238E27FC236}">
                <a16:creationId xmlns:a16="http://schemas.microsoft.com/office/drawing/2014/main" id="{F8632C99-A4F2-34F3-F4A5-C36ABDECE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391" y="1468733"/>
            <a:ext cx="9843218" cy="5024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19752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D16CC-6D2D-C75C-ABFC-C7C0F76C11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Outfit Generation</a:t>
            </a:r>
          </a:p>
        </p:txBody>
      </p:sp>
      <p:pic>
        <p:nvPicPr>
          <p:cNvPr id="44034" name="Picture 2">
            <a:extLst>
              <a:ext uri="{FF2B5EF4-FFF2-40B4-BE49-F238E27FC236}">
                <a16:creationId xmlns:a16="http://schemas.microsoft.com/office/drawing/2014/main" id="{F8632C99-A4F2-34F3-F4A5-C36ABDECEF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373"/>
          <a:stretch/>
        </p:blipFill>
        <p:spPr bwMode="auto">
          <a:xfrm>
            <a:off x="1174391" y="1468733"/>
            <a:ext cx="9843218" cy="2593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8300106-4586-CE7D-C15C-9EC420CF7AD4}"/>
              </a:ext>
            </a:extLst>
          </p:cNvPr>
          <p:cNvSpPr txBox="1"/>
          <p:nvPr/>
        </p:nvSpPr>
        <p:spPr>
          <a:xfrm>
            <a:off x="4454434" y="4188938"/>
            <a:ext cx="30436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Random vector from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Training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Reference outfit!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29DCA67-978F-65CC-7E93-A633B3A7C34D}"/>
              </a:ext>
            </a:extLst>
          </p:cNvPr>
          <p:cNvCxnSpPr/>
          <p:nvPr/>
        </p:nvCxnSpPr>
        <p:spPr>
          <a:xfrm flipV="1">
            <a:off x="5368834" y="3429000"/>
            <a:ext cx="0" cy="75993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46FCAFFC-739B-FB68-FE2C-9DEF12E4F5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2953" r="9402" b="61149"/>
          <a:stretch/>
        </p:blipFill>
        <p:spPr>
          <a:xfrm>
            <a:off x="6824739" y="4127864"/>
            <a:ext cx="764780" cy="526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03310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10A9C6-E8B5-4BE1-6F6A-09967768F2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Quantitative Results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B1900AC-B150-421D-B91D-EA5E41BFC527}"/>
              </a:ext>
            </a:extLst>
          </p:cNvPr>
          <p:cNvSpPr txBox="1">
            <a:spLocks/>
          </p:cNvSpPr>
          <p:nvPr/>
        </p:nvSpPr>
        <p:spPr>
          <a:xfrm>
            <a:off x="838200" y="55816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/>
              <a:t>Fill In The Blank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19C2FD2-BCC9-4F48-0A8C-595EB49E27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7781" y="2068498"/>
            <a:ext cx="1955800" cy="13335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B0F6D90-0231-DEF5-63A2-0626F2A238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0239" y="3329203"/>
            <a:ext cx="1612900" cy="9779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0EDBBE0-B8CE-EB68-264C-12BF198EB5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60239" y="622267"/>
            <a:ext cx="1435100" cy="13716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354C8DB-AEE3-34A8-EAC5-940A2210E1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39219" y="4234618"/>
            <a:ext cx="2247900" cy="1485900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10BDB36F-BBB5-8F68-183F-D65974A5CF4C}"/>
              </a:ext>
            </a:extLst>
          </p:cNvPr>
          <p:cNvGrpSpPr/>
          <p:nvPr/>
        </p:nvGrpSpPr>
        <p:grpSpPr>
          <a:xfrm>
            <a:off x="473267" y="2700984"/>
            <a:ext cx="6803206" cy="2199171"/>
            <a:chOff x="285750" y="1875816"/>
            <a:chExt cx="6388474" cy="1901032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ECACCD0-235A-FF78-C8FD-804D7E4BB54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85750" y="1875816"/>
              <a:ext cx="1104900" cy="161290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1B83BD53-638F-18F1-0639-6BF8DCDC0A3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683124" y="1994270"/>
              <a:ext cx="4991100" cy="157480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56C65055-36B8-405C-8EBF-9831B67AA2A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575174" y="3383148"/>
              <a:ext cx="5003800" cy="39370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BD2783A1-B985-9291-5D70-86514709CDC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93700" y="3367121"/>
              <a:ext cx="889000" cy="304800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4EC09181-6188-FBD5-6A4A-CA4B33FE30C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626270" y="1984824"/>
              <a:ext cx="2467424" cy="1371600"/>
            </a:xfrm>
            <a:prstGeom prst="rect">
              <a:avLst/>
            </a:prstGeom>
          </p:spPr>
        </p:pic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24156965-39C7-0402-FC1F-6BA05ADFD08C}"/>
              </a:ext>
            </a:extLst>
          </p:cNvPr>
          <p:cNvSpPr txBox="1"/>
          <p:nvPr/>
        </p:nvSpPr>
        <p:spPr>
          <a:xfrm>
            <a:off x="9438341" y="5718099"/>
            <a:ext cx="1020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Options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93E203E-44AF-C89B-159B-1890BFE8AED1}"/>
              </a:ext>
            </a:extLst>
          </p:cNvPr>
          <p:cNvSpPr txBox="1"/>
          <p:nvPr/>
        </p:nvSpPr>
        <p:spPr>
          <a:xfrm>
            <a:off x="4126562" y="3552176"/>
            <a:ext cx="3059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17355994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10A9C6-E8B5-4BE1-6F6A-09967768F2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4068"/>
            <a:ext cx="10515600" cy="1325563"/>
          </a:xfrm>
        </p:spPr>
        <p:txBody>
          <a:bodyPr/>
          <a:lstStyle/>
          <a:p>
            <a:r>
              <a:rPr lang="en-US" dirty="0"/>
              <a:t>Quantitative Results</a:t>
            </a:r>
          </a:p>
        </p:txBody>
      </p:sp>
      <p:pic>
        <p:nvPicPr>
          <p:cNvPr id="45058" name="Picture 2">
            <a:extLst>
              <a:ext uri="{FF2B5EF4-FFF2-40B4-BE49-F238E27FC236}">
                <a16:creationId xmlns:a16="http://schemas.microsoft.com/office/drawing/2014/main" id="{A70A2AAF-8B7D-6E4C-311C-66D5162D8A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763" b="18903"/>
          <a:stretch/>
        </p:blipFill>
        <p:spPr bwMode="auto">
          <a:xfrm>
            <a:off x="2263928" y="3870659"/>
            <a:ext cx="7664144" cy="2354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86F210C-F35B-62BC-B737-734FABDBDE3F}"/>
              </a:ext>
            </a:extLst>
          </p:cNvPr>
          <p:cNvSpPr/>
          <p:nvPr/>
        </p:nvSpPr>
        <p:spPr>
          <a:xfrm>
            <a:off x="2468880" y="5733601"/>
            <a:ext cx="7367452" cy="49116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4CD1D30-C137-BE9E-017B-22B51DD36B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938" y="1631288"/>
            <a:ext cx="1942386" cy="1992838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267B6ACA-2965-A268-B7EE-A40F164249C3}"/>
              </a:ext>
            </a:extLst>
          </p:cNvPr>
          <p:cNvGrpSpPr/>
          <p:nvPr/>
        </p:nvGrpSpPr>
        <p:grpSpPr>
          <a:xfrm>
            <a:off x="2565324" y="2230173"/>
            <a:ext cx="8335551" cy="1803400"/>
            <a:chOff x="2049685" y="1660372"/>
            <a:chExt cx="8335551" cy="180340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AB69986B-AF8B-A436-FF4A-4CDB483EB39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049685" y="1821925"/>
              <a:ext cx="7940140" cy="985866"/>
              <a:chOff x="-3542592" y="-615104"/>
              <a:chExt cx="19927900" cy="2474294"/>
            </a:xfrm>
          </p:grpSpPr>
          <p:pic>
            <p:nvPicPr>
              <p:cNvPr id="45060" name="Picture 4">
                <a:extLst>
                  <a:ext uri="{FF2B5EF4-FFF2-40B4-BE49-F238E27FC236}">
                    <a16:creationId xmlns:a16="http://schemas.microsoft.com/office/drawing/2014/main" id="{D2206770-A63E-DCAD-EF5D-9865D18FE97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7639" b="45302"/>
              <a:stretch/>
            </p:blipFill>
            <p:spPr bwMode="auto">
              <a:xfrm>
                <a:off x="-3542592" y="-615104"/>
                <a:ext cx="19927900" cy="247429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7F285746-7C6C-14C8-426A-5CE2532B49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2466703" y="1093126"/>
                <a:ext cx="18677709" cy="766064"/>
              </a:xfrm>
              <a:prstGeom prst="rect">
                <a:avLst/>
              </a:prstGeom>
            </p:spPr>
          </p:pic>
        </p:grp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2727802-81DA-A33C-D3FC-E4519A4EF83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238894" y="1863777"/>
              <a:ext cx="3960110" cy="102949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470301D1-2576-CAAE-A2FE-44496A95457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140636" y="1660372"/>
              <a:ext cx="1244600" cy="1803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6831788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10A9C6-E8B5-4BE1-6F6A-09967768F2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Quantitative Results - Style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29DE7D9-817C-90CF-CEDC-F7F9CFD651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9157" y="2236275"/>
            <a:ext cx="1211218" cy="2015813"/>
          </a:xfrm>
          <a:prstGeom prst="rect">
            <a:avLst/>
          </a:prstGeom>
        </p:spPr>
      </p:pic>
      <p:sp>
        <p:nvSpPr>
          <p:cNvPr id="6" name="Trapezium 5">
            <a:extLst>
              <a:ext uri="{FF2B5EF4-FFF2-40B4-BE49-F238E27FC236}">
                <a16:creationId xmlns:a16="http://schemas.microsoft.com/office/drawing/2014/main" id="{AAC88E86-5B63-96E5-FE0E-3FB20BA75D81}"/>
              </a:ext>
            </a:extLst>
          </p:cNvPr>
          <p:cNvSpPr/>
          <p:nvPr/>
        </p:nvSpPr>
        <p:spPr>
          <a:xfrm rot="5400000">
            <a:off x="4785107" y="2780088"/>
            <a:ext cx="2015814" cy="1920965"/>
          </a:xfrm>
          <a:prstGeom prst="trapezoid">
            <a:avLst/>
          </a:prstGeom>
          <a:solidFill>
            <a:schemeClr val="accent1">
              <a:lumMod val="40000"/>
              <a:lumOff val="60000"/>
            </a:schemeClr>
          </a:solidFill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4D9788-8EF3-6973-BA41-6AAAC7A2B8CA}"/>
              </a:ext>
            </a:extLst>
          </p:cNvPr>
          <p:cNvSpPr txBox="1"/>
          <p:nvPr/>
        </p:nvSpPr>
        <p:spPr>
          <a:xfrm>
            <a:off x="4961039" y="3429000"/>
            <a:ext cx="1663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Compatibility Score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13AFB8-7FE0-81A9-6BFA-063BE773A70D}"/>
              </a:ext>
            </a:extLst>
          </p:cNvPr>
          <p:cNvSpPr txBox="1"/>
          <p:nvPr/>
        </p:nvSpPr>
        <p:spPr>
          <a:xfrm>
            <a:off x="7575653" y="3567499"/>
            <a:ext cx="11104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Score 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141154-0DCC-F96B-CBFD-04FFA806CC3D}"/>
              </a:ext>
            </a:extLst>
          </p:cNvPr>
          <p:cNvSpPr txBox="1"/>
          <p:nvPr/>
        </p:nvSpPr>
        <p:spPr>
          <a:xfrm>
            <a:off x="2954097" y="4428343"/>
            <a:ext cx="9013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Style 1</a:t>
            </a:r>
          </a:p>
        </p:txBody>
      </p:sp>
    </p:spTree>
    <p:extLst>
      <p:ext uri="{BB962C8B-B14F-4D97-AF65-F5344CB8AC3E}">
        <p14:creationId xmlns:p14="http://schemas.microsoft.com/office/powerpoint/2010/main" val="15449952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10A9C6-E8B5-4BE1-6F6A-09967768F2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Quantitative Results - Style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29DE7D9-817C-90CF-CEDC-F7F9CFD651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9157" y="2236275"/>
            <a:ext cx="1211218" cy="2015813"/>
          </a:xfrm>
          <a:prstGeom prst="rect">
            <a:avLst/>
          </a:prstGeom>
        </p:spPr>
      </p:pic>
      <p:sp>
        <p:nvSpPr>
          <p:cNvPr id="6" name="Trapezium 5">
            <a:extLst>
              <a:ext uri="{FF2B5EF4-FFF2-40B4-BE49-F238E27FC236}">
                <a16:creationId xmlns:a16="http://schemas.microsoft.com/office/drawing/2014/main" id="{AAC88E86-5B63-96E5-FE0E-3FB20BA75D81}"/>
              </a:ext>
            </a:extLst>
          </p:cNvPr>
          <p:cNvSpPr/>
          <p:nvPr/>
        </p:nvSpPr>
        <p:spPr>
          <a:xfrm rot="5400000">
            <a:off x="4785107" y="2780088"/>
            <a:ext cx="2015814" cy="1920965"/>
          </a:xfrm>
          <a:prstGeom prst="trapezoid">
            <a:avLst/>
          </a:prstGeom>
          <a:solidFill>
            <a:schemeClr val="accent1">
              <a:lumMod val="40000"/>
              <a:lumOff val="60000"/>
            </a:schemeClr>
          </a:solidFill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4D9788-8EF3-6973-BA41-6AAAC7A2B8CA}"/>
              </a:ext>
            </a:extLst>
          </p:cNvPr>
          <p:cNvSpPr txBox="1"/>
          <p:nvPr/>
        </p:nvSpPr>
        <p:spPr>
          <a:xfrm>
            <a:off x="4961039" y="3429000"/>
            <a:ext cx="1663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Compatibility Score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13AFB8-7FE0-81A9-6BFA-063BE773A70D}"/>
              </a:ext>
            </a:extLst>
          </p:cNvPr>
          <p:cNvSpPr txBox="1"/>
          <p:nvPr/>
        </p:nvSpPr>
        <p:spPr>
          <a:xfrm>
            <a:off x="7575653" y="2709760"/>
            <a:ext cx="11104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Score 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D37B7A-A7D2-1C11-448F-FBA0FA4AA816}"/>
              </a:ext>
            </a:extLst>
          </p:cNvPr>
          <p:cNvSpPr txBox="1"/>
          <p:nvPr/>
        </p:nvSpPr>
        <p:spPr>
          <a:xfrm>
            <a:off x="7575653" y="3555904"/>
            <a:ext cx="11104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Score 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CD0F6F3-3299-C68B-36D1-598D26CA2F6F}"/>
              </a:ext>
            </a:extLst>
          </p:cNvPr>
          <p:cNvSpPr txBox="1"/>
          <p:nvPr/>
        </p:nvSpPr>
        <p:spPr>
          <a:xfrm>
            <a:off x="2954097" y="4428343"/>
            <a:ext cx="9013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Style 2</a:t>
            </a:r>
          </a:p>
        </p:txBody>
      </p:sp>
    </p:spTree>
    <p:extLst>
      <p:ext uri="{BB962C8B-B14F-4D97-AF65-F5344CB8AC3E}">
        <p14:creationId xmlns:p14="http://schemas.microsoft.com/office/powerpoint/2010/main" val="184401940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10A9C6-E8B5-4BE1-6F6A-09967768F2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Quantitative Results - Style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29DE7D9-817C-90CF-CEDC-F7F9CFD651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9157" y="2236275"/>
            <a:ext cx="1211218" cy="2015813"/>
          </a:xfrm>
          <a:prstGeom prst="rect">
            <a:avLst/>
          </a:prstGeom>
        </p:spPr>
      </p:pic>
      <p:sp>
        <p:nvSpPr>
          <p:cNvPr id="6" name="Trapezium 5">
            <a:extLst>
              <a:ext uri="{FF2B5EF4-FFF2-40B4-BE49-F238E27FC236}">
                <a16:creationId xmlns:a16="http://schemas.microsoft.com/office/drawing/2014/main" id="{AAC88E86-5B63-96E5-FE0E-3FB20BA75D81}"/>
              </a:ext>
            </a:extLst>
          </p:cNvPr>
          <p:cNvSpPr/>
          <p:nvPr/>
        </p:nvSpPr>
        <p:spPr>
          <a:xfrm rot="5400000">
            <a:off x="4785107" y="2780088"/>
            <a:ext cx="2015814" cy="1920965"/>
          </a:xfrm>
          <a:prstGeom prst="trapezoid">
            <a:avLst/>
          </a:prstGeom>
          <a:solidFill>
            <a:schemeClr val="accent1">
              <a:lumMod val="40000"/>
              <a:lumOff val="60000"/>
            </a:schemeClr>
          </a:solidFill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4D9788-8EF3-6973-BA41-6AAAC7A2B8CA}"/>
              </a:ext>
            </a:extLst>
          </p:cNvPr>
          <p:cNvSpPr txBox="1"/>
          <p:nvPr/>
        </p:nvSpPr>
        <p:spPr>
          <a:xfrm>
            <a:off x="4961039" y="3429000"/>
            <a:ext cx="1663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Compatibility Score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023CC8D-AF52-B9EF-3460-19F45E2A10C6}"/>
              </a:ext>
            </a:extLst>
          </p:cNvPr>
          <p:cNvSpPr txBox="1"/>
          <p:nvPr/>
        </p:nvSpPr>
        <p:spPr>
          <a:xfrm>
            <a:off x="2954097" y="4428343"/>
            <a:ext cx="9013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Style 8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D37B7A-A7D2-1C11-448F-FBA0FA4AA816}"/>
              </a:ext>
            </a:extLst>
          </p:cNvPr>
          <p:cNvSpPr txBox="1"/>
          <p:nvPr/>
        </p:nvSpPr>
        <p:spPr>
          <a:xfrm>
            <a:off x="7575652" y="3053137"/>
            <a:ext cx="11104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Score 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651871-71C4-CFFC-3BD6-0951F1B79781}"/>
              </a:ext>
            </a:extLst>
          </p:cNvPr>
          <p:cNvSpPr txBox="1"/>
          <p:nvPr/>
        </p:nvSpPr>
        <p:spPr>
          <a:xfrm>
            <a:off x="7585835" y="4214448"/>
            <a:ext cx="11104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Score 8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8801AE-5F7B-4A68-8F3B-C0D1A81AF506}"/>
              </a:ext>
            </a:extLst>
          </p:cNvPr>
          <p:cNvSpPr txBox="1"/>
          <p:nvPr/>
        </p:nvSpPr>
        <p:spPr>
          <a:xfrm>
            <a:off x="7898672" y="3304181"/>
            <a:ext cx="2423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.</a:t>
            </a:r>
          </a:p>
          <a:p>
            <a:r>
              <a:rPr lang="en-US" dirty="0"/>
              <a:t>.</a:t>
            </a:r>
          </a:p>
          <a:p>
            <a:r>
              <a:rPr lang="en-US" dirty="0"/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95038C9-FC58-5BCE-9D0E-D334CEF4A97C}"/>
              </a:ext>
            </a:extLst>
          </p:cNvPr>
          <p:cNvSpPr txBox="1"/>
          <p:nvPr/>
        </p:nvSpPr>
        <p:spPr>
          <a:xfrm>
            <a:off x="7575653" y="2709760"/>
            <a:ext cx="11104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Score 1</a:t>
            </a:r>
          </a:p>
        </p:txBody>
      </p:sp>
    </p:spTree>
    <p:extLst>
      <p:ext uri="{BB962C8B-B14F-4D97-AF65-F5344CB8AC3E}">
        <p14:creationId xmlns:p14="http://schemas.microsoft.com/office/powerpoint/2010/main" val="59672496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C14AA-1FFF-2723-3C25-FF0ACF607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022512-987B-A8FB-1608-565E276AAA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901" y="2547690"/>
            <a:ext cx="2151523" cy="20402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CE05C9F-AD16-2689-B543-BDAC5C1BDB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2476" y="1924534"/>
            <a:ext cx="930454" cy="150446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5858B46-3012-1434-9F3C-5EC9D8B21D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0808" y="3567809"/>
            <a:ext cx="930454" cy="121412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2D38EEC-ABD9-A43E-563F-CF9B8856A7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2025" y="5040620"/>
            <a:ext cx="1268020" cy="7675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990A157-7155-13EF-FB25-2BE3AEBF036D}"/>
              </a:ext>
            </a:extLst>
          </p:cNvPr>
          <p:cNvSpPr txBox="1"/>
          <p:nvPr/>
        </p:nvSpPr>
        <p:spPr>
          <a:xfrm>
            <a:off x="1525196" y="4671288"/>
            <a:ext cx="1042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Top wear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CB18DE9-B509-7308-752B-DDE1C68A37A9}"/>
              </a:ext>
            </a:extLst>
          </p:cNvPr>
          <p:cNvSpPr txBox="1"/>
          <p:nvPr/>
        </p:nvSpPr>
        <p:spPr>
          <a:xfrm>
            <a:off x="5939375" y="2363024"/>
            <a:ext cx="1432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Bottom wear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A470A64-B806-84D0-B216-C7C506BA1D4A}"/>
              </a:ext>
            </a:extLst>
          </p:cNvPr>
          <p:cNvSpPr txBox="1"/>
          <p:nvPr/>
        </p:nvSpPr>
        <p:spPr>
          <a:xfrm>
            <a:off x="5939375" y="3990207"/>
            <a:ext cx="1432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Foot wear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17C3A12-4BB2-6A91-64AF-F2526848FBD7}"/>
              </a:ext>
            </a:extLst>
          </p:cNvPr>
          <p:cNvSpPr txBox="1"/>
          <p:nvPr/>
        </p:nvSpPr>
        <p:spPr>
          <a:xfrm>
            <a:off x="6040045" y="5239741"/>
            <a:ext cx="1432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Accessory</a:t>
            </a:r>
          </a:p>
        </p:txBody>
      </p:sp>
    </p:spTree>
    <p:extLst>
      <p:ext uri="{BB962C8B-B14F-4D97-AF65-F5344CB8AC3E}">
        <p14:creationId xmlns:p14="http://schemas.microsoft.com/office/powerpoint/2010/main" val="382353333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10A9C6-E8B5-4BE1-6F6A-09967768F2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Quantitative Results - Style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29DE7D9-817C-90CF-CEDC-F7F9CFD651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9157" y="2236275"/>
            <a:ext cx="1211218" cy="2015813"/>
          </a:xfrm>
          <a:prstGeom prst="rect">
            <a:avLst/>
          </a:prstGeom>
        </p:spPr>
      </p:pic>
      <p:sp>
        <p:nvSpPr>
          <p:cNvPr id="6" name="Trapezium 5">
            <a:extLst>
              <a:ext uri="{FF2B5EF4-FFF2-40B4-BE49-F238E27FC236}">
                <a16:creationId xmlns:a16="http://schemas.microsoft.com/office/drawing/2014/main" id="{AAC88E86-5B63-96E5-FE0E-3FB20BA75D81}"/>
              </a:ext>
            </a:extLst>
          </p:cNvPr>
          <p:cNvSpPr/>
          <p:nvPr/>
        </p:nvSpPr>
        <p:spPr>
          <a:xfrm rot="5400000">
            <a:off x="4785107" y="2780088"/>
            <a:ext cx="2015814" cy="1920965"/>
          </a:xfrm>
          <a:prstGeom prst="trapezoid">
            <a:avLst/>
          </a:prstGeom>
          <a:solidFill>
            <a:schemeClr val="accent1">
              <a:lumMod val="40000"/>
              <a:lumOff val="60000"/>
            </a:schemeClr>
          </a:solidFill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4D9788-8EF3-6973-BA41-6AAAC7A2B8CA}"/>
              </a:ext>
            </a:extLst>
          </p:cNvPr>
          <p:cNvSpPr txBox="1"/>
          <p:nvPr/>
        </p:nvSpPr>
        <p:spPr>
          <a:xfrm>
            <a:off x="4961039" y="3429000"/>
            <a:ext cx="1663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Compatibility Score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023CC8D-AF52-B9EF-3460-19F45E2A10C6}"/>
              </a:ext>
            </a:extLst>
          </p:cNvPr>
          <p:cNvSpPr txBox="1"/>
          <p:nvPr/>
        </p:nvSpPr>
        <p:spPr>
          <a:xfrm>
            <a:off x="2750731" y="4399114"/>
            <a:ext cx="11104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Style k</a:t>
            </a:r>
            <a:br>
              <a:rPr lang="en-US" dirty="0">
                <a:solidFill>
                  <a:srgbClr val="00B050"/>
                </a:solidFill>
              </a:rPr>
            </a:br>
            <a:r>
              <a:rPr lang="en-US" dirty="0">
                <a:solidFill>
                  <a:srgbClr val="00B050"/>
                </a:solidFill>
              </a:rPr>
              <a:t>(Correct)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D37B7A-A7D2-1C11-448F-FBA0FA4AA816}"/>
              </a:ext>
            </a:extLst>
          </p:cNvPr>
          <p:cNvSpPr txBox="1"/>
          <p:nvPr/>
        </p:nvSpPr>
        <p:spPr>
          <a:xfrm>
            <a:off x="7575652" y="3053137"/>
            <a:ext cx="11104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Score 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651871-71C4-CFFC-3BD6-0951F1B79781}"/>
              </a:ext>
            </a:extLst>
          </p:cNvPr>
          <p:cNvSpPr txBox="1"/>
          <p:nvPr/>
        </p:nvSpPr>
        <p:spPr>
          <a:xfrm>
            <a:off x="7585835" y="4214448"/>
            <a:ext cx="11104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Score 8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8801AE-5F7B-4A68-8F3B-C0D1A81AF506}"/>
              </a:ext>
            </a:extLst>
          </p:cNvPr>
          <p:cNvSpPr txBox="1"/>
          <p:nvPr/>
        </p:nvSpPr>
        <p:spPr>
          <a:xfrm>
            <a:off x="7585834" y="3304181"/>
            <a:ext cx="87062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.</a:t>
            </a:r>
          </a:p>
          <a:p>
            <a:pPr algn="ctr"/>
            <a:r>
              <a:rPr lang="en-US" dirty="0">
                <a:solidFill>
                  <a:srgbClr val="00B050"/>
                </a:solidFill>
              </a:rPr>
              <a:t>Score k</a:t>
            </a:r>
            <a:br>
              <a:rPr lang="en-US" dirty="0">
                <a:solidFill>
                  <a:srgbClr val="00B050"/>
                </a:solidFill>
              </a:rPr>
            </a:br>
            <a:r>
              <a:rPr lang="en-US" dirty="0"/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95038C9-FC58-5BCE-9D0E-D334CEF4A97C}"/>
              </a:ext>
            </a:extLst>
          </p:cNvPr>
          <p:cNvSpPr txBox="1"/>
          <p:nvPr/>
        </p:nvSpPr>
        <p:spPr>
          <a:xfrm>
            <a:off x="7575653" y="2709760"/>
            <a:ext cx="11104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Score 1</a:t>
            </a:r>
          </a:p>
        </p:txBody>
      </p:sp>
    </p:spTree>
    <p:extLst>
      <p:ext uri="{BB962C8B-B14F-4D97-AF65-F5344CB8AC3E}">
        <p14:creationId xmlns:p14="http://schemas.microsoft.com/office/powerpoint/2010/main" val="334365496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10A9C6-E8B5-4BE1-6F6A-09967768F2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Quantitative Results - Style</a:t>
            </a:r>
          </a:p>
        </p:txBody>
      </p:sp>
      <p:pic>
        <p:nvPicPr>
          <p:cNvPr id="49154" name="Picture 2">
            <a:extLst>
              <a:ext uri="{FF2B5EF4-FFF2-40B4-BE49-F238E27FC236}">
                <a16:creationId xmlns:a16="http://schemas.microsoft.com/office/drawing/2014/main" id="{9171389D-F31B-6347-3AB3-19E6F76219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543" b="5819"/>
          <a:stretch/>
        </p:blipFill>
        <p:spPr bwMode="auto">
          <a:xfrm>
            <a:off x="1459796" y="4258595"/>
            <a:ext cx="9272407" cy="2508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84F99CD-558F-D86E-6187-7210A3349A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7168" y="1321876"/>
            <a:ext cx="1211218" cy="2015813"/>
          </a:xfrm>
          <a:prstGeom prst="rect">
            <a:avLst/>
          </a:prstGeom>
        </p:spPr>
      </p:pic>
      <p:sp>
        <p:nvSpPr>
          <p:cNvPr id="29" name="Trapezium 28">
            <a:extLst>
              <a:ext uri="{FF2B5EF4-FFF2-40B4-BE49-F238E27FC236}">
                <a16:creationId xmlns:a16="http://schemas.microsoft.com/office/drawing/2014/main" id="{01502C3F-BEAB-AD69-EE83-A2C06A1F36D6}"/>
              </a:ext>
            </a:extLst>
          </p:cNvPr>
          <p:cNvSpPr/>
          <p:nvPr/>
        </p:nvSpPr>
        <p:spPr>
          <a:xfrm rot="5400000">
            <a:off x="5203118" y="1865689"/>
            <a:ext cx="2015814" cy="1920965"/>
          </a:xfrm>
          <a:prstGeom prst="trapezoid">
            <a:avLst/>
          </a:prstGeom>
          <a:solidFill>
            <a:schemeClr val="accent1">
              <a:lumMod val="40000"/>
              <a:lumOff val="60000"/>
            </a:schemeClr>
          </a:solidFill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727DA18-96DB-BBEF-6C9F-47018C0AF52D}"/>
              </a:ext>
            </a:extLst>
          </p:cNvPr>
          <p:cNvSpPr txBox="1"/>
          <p:nvPr/>
        </p:nvSpPr>
        <p:spPr>
          <a:xfrm>
            <a:off x="5379050" y="2514601"/>
            <a:ext cx="1663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Compatibility Score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1E0F293-7366-12ED-FE21-D839A284F745}"/>
              </a:ext>
            </a:extLst>
          </p:cNvPr>
          <p:cNvSpPr txBox="1"/>
          <p:nvPr/>
        </p:nvSpPr>
        <p:spPr>
          <a:xfrm>
            <a:off x="3168742" y="3484715"/>
            <a:ext cx="11104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Style k</a:t>
            </a:r>
            <a:br>
              <a:rPr lang="en-US" dirty="0">
                <a:solidFill>
                  <a:srgbClr val="00B050"/>
                </a:solidFill>
              </a:rPr>
            </a:br>
            <a:r>
              <a:rPr lang="en-US" dirty="0">
                <a:solidFill>
                  <a:srgbClr val="00B050"/>
                </a:solidFill>
              </a:rPr>
              <a:t>(Correct)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DD939E3-557B-8BBC-C6ED-DEEC01811A57}"/>
              </a:ext>
            </a:extLst>
          </p:cNvPr>
          <p:cNvSpPr txBox="1"/>
          <p:nvPr/>
        </p:nvSpPr>
        <p:spPr>
          <a:xfrm>
            <a:off x="7993663" y="2138738"/>
            <a:ext cx="11104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Score 2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0BD01C6-2DA6-F033-EE44-D9C7D7D485DB}"/>
              </a:ext>
            </a:extLst>
          </p:cNvPr>
          <p:cNvSpPr txBox="1"/>
          <p:nvPr/>
        </p:nvSpPr>
        <p:spPr>
          <a:xfrm>
            <a:off x="8003846" y="3300049"/>
            <a:ext cx="11104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Score 8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FF82C09-7597-7112-4A68-39E75F5DFB3D}"/>
              </a:ext>
            </a:extLst>
          </p:cNvPr>
          <p:cNvSpPr txBox="1"/>
          <p:nvPr/>
        </p:nvSpPr>
        <p:spPr>
          <a:xfrm>
            <a:off x="8003845" y="2389782"/>
            <a:ext cx="87062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.</a:t>
            </a:r>
          </a:p>
          <a:p>
            <a:pPr algn="ctr"/>
            <a:r>
              <a:rPr lang="en-US" dirty="0">
                <a:solidFill>
                  <a:srgbClr val="00B050"/>
                </a:solidFill>
              </a:rPr>
              <a:t>Score k</a:t>
            </a:r>
            <a:br>
              <a:rPr lang="en-US" dirty="0">
                <a:solidFill>
                  <a:srgbClr val="00B050"/>
                </a:solidFill>
              </a:rPr>
            </a:br>
            <a:r>
              <a:rPr lang="en-US" dirty="0"/>
              <a:t>.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3313560-D775-16F5-E977-66B7A13C905C}"/>
              </a:ext>
            </a:extLst>
          </p:cNvPr>
          <p:cNvSpPr txBox="1"/>
          <p:nvPr/>
        </p:nvSpPr>
        <p:spPr>
          <a:xfrm>
            <a:off x="7993664" y="1795361"/>
            <a:ext cx="11104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Score 1</a:t>
            </a:r>
          </a:p>
        </p:txBody>
      </p:sp>
    </p:spTree>
    <p:extLst>
      <p:ext uri="{BB962C8B-B14F-4D97-AF65-F5344CB8AC3E}">
        <p14:creationId xmlns:p14="http://schemas.microsoft.com/office/powerpoint/2010/main" val="411968985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E3B133-F5F1-693A-D016-F30126062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Qualitative Results - Style</a:t>
            </a:r>
          </a:p>
        </p:txBody>
      </p:sp>
      <p:pic>
        <p:nvPicPr>
          <p:cNvPr id="50178" name="Picture 2">
            <a:extLst>
              <a:ext uri="{FF2B5EF4-FFF2-40B4-BE49-F238E27FC236}">
                <a16:creationId xmlns:a16="http://schemas.microsoft.com/office/drawing/2014/main" id="{A4C993E3-263D-10EC-661C-FD694C23CD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450"/>
          <a:stretch/>
        </p:blipFill>
        <p:spPr bwMode="auto">
          <a:xfrm>
            <a:off x="1763758" y="4845532"/>
            <a:ext cx="8664483" cy="1647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180" name="Picture 4">
            <a:extLst>
              <a:ext uri="{FF2B5EF4-FFF2-40B4-BE49-F238E27FC236}">
                <a16:creationId xmlns:a16="http://schemas.microsoft.com/office/drawing/2014/main" id="{B4ED9834-58F2-9E47-F572-79663AB136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3935" y="1507808"/>
            <a:ext cx="6544129" cy="3007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045963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DF93C-DA8D-0D2F-6C26-2A10E942F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Exploiting style conditioning</a:t>
            </a:r>
          </a:p>
        </p:txBody>
      </p:sp>
      <p:pic>
        <p:nvPicPr>
          <p:cNvPr id="53250" name="Picture 2">
            <a:extLst>
              <a:ext uri="{FF2B5EF4-FFF2-40B4-BE49-F238E27FC236}">
                <a16:creationId xmlns:a16="http://schemas.microsoft.com/office/drawing/2014/main" id="{F7AB318E-A477-7FFE-C246-6348BE02EB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11441"/>
            <a:ext cx="6479177" cy="4056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252" name="Picture 4">
            <a:extLst>
              <a:ext uri="{FF2B5EF4-FFF2-40B4-BE49-F238E27FC236}">
                <a16:creationId xmlns:a16="http://schemas.microsoft.com/office/drawing/2014/main" id="{34EE5A56-E652-7F89-9535-E0ACE1BAA5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9157" y="1811512"/>
            <a:ext cx="5368505" cy="4256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347862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DF93C-DA8D-0D2F-6C26-2A10E942F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Exploiting the latent space</a:t>
            </a:r>
          </a:p>
        </p:txBody>
      </p:sp>
      <p:pic>
        <p:nvPicPr>
          <p:cNvPr id="51202" name="Picture 2">
            <a:extLst>
              <a:ext uri="{FF2B5EF4-FFF2-40B4-BE49-F238E27FC236}">
                <a16:creationId xmlns:a16="http://schemas.microsoft.com/office/drawing/2014/main" id="{7319357A-064D-0364-AE31-A0D897EE2E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4920" y="1936076"/>
            <a:ext cx="10088880" cy="4662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489628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DF93C-DA8D-0D2F-6C26-2A10E942F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Exploiting the latent space</a:t>
            </a:r>
          </a:p>
        </p:txBody>
      </p:sp>
      <p:pic>
        <p:nvPicPr>
          <p:cNvPr id="52226" name="Picture 2">
            <a:extLst>
              <a:ext uri="{FF2B5EF4-FFF2-40B4-BE49-F238E27FC236}">
                <a16:creationId xmlns:a16="http://schemas.microsoft.com/office/drawing/2014/main" id="{DE9EC73B-F049-879A-7E64-29E64C62D8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482" y="1834086"/>
            <a:ext cx="6126482" cy="4837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228" name="Picture 4">
            <a:extLst>
              <a:ext uri="{FF2B5EF4-FFF2-40B4-BE49-F238E27FC236}">
                <a16:creationId xmlns:a16="http://schemas.microsoft.com/office/drawing/2014/main" id="{CC2FC31E-7805-BCE8-A70D-AE73DF63C1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5852" y="1834086"/>
            <a:ext cx="5934891" cy="4658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593118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id="{1BE9A391-0F46-679A-D3C8-0124059F55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29833" y="3578464"/>
            <a:ext cx="9718158" cy="1655762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Roboto" panose="02000000000000000000" pitchFamily="2" charset="0"/>
              </a:rPr>
              <a:t>Harsh Maheshwari*, Lucky </a:t>
            </a:r>
            <a:r>
              <a:rPr lang="en-US" b="0" i="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Roboto" panose="02000000000000000000" pitchFamily="2" charset="0"/>
              </a:rPr>
              <a:t>Dhakad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Roboto" panose="02000000000000000000" pitchFamily="2" charset="0"/>
              </a:rPr>
              <a:t>*,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Roboto" panose="02000000000000000000" pitchFamily="2" charset="0"/>
              </a:rPr>
              <a:t>Debopriyo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Roboto" panose="02000000000000000000" pitchFamily="2" charset="0"/>
              </a:rPr>
              <a:t> Banerjee*</a:t>
            </a:r>
            <a:b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Roboto" panose="02000000000000000000" pitchFamily="2" charset="0"/>
              </a:rPr>
            </a:br>
            <a:b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Roboto" panose="02000000000000000000" pitchFamily="2" charset="0"/>
              </a:rPr>
            </a:b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Roboto" panose="02000000000000000000" pitchFamily="2" charset="0"/>
              </a:rPr>
              <a:t>Muthusamy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Roboto" panose="02000000000000000000" pitchFamily="2" charset="0"/>
              </a:rPr>
              <a:t>Chelliah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Roboto" panose="02000000000000000000" pitchFamily="2" charset="0"/>
              </a:rPr>
              <a:t>,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Roboto" panose="02000000000000000000" pitchFamily="2" charset="0"/>
              </a:rPr>
              <a:t>Niloy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Roboto" panose="02000000000000000000" pitchFamily="2" charset="0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Roboto" panose="02000000000000000000" pitchFamily="2" charset="0"/>
              </a:rPr>
              <a:t>Ganguly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Roboto" panose="02000000000000000000" pitchFamily="2" charset="0"/>
              </a:rPr>
              <a:t>, Arnab Bhattacharya</a:t>
            </a:r>
            <a:endParaRPr lang="en-US" b="0" i="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Roboto" panose="02000000000000000000" pitchFamily="2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639AD9E-1A06-9BBB-2698-B280F532BF46}"/>
              </a:ext>
            </a:extLst>
          </p:cNvPr>
          <p:cNvGrpSpPr/>
          <p:nvPr/>
        </p:nvGrpSpPr>
        <p:grpSpPr>
          <a:xfrm>
            <a:off x="3154321" y="4040180"/>
            <a:ext cx="5883351" cy="1080277"/>
            <a:chOff x="3083441" y="3944680"/>
            <a:chExt cx="5883351" cy="108027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009EB15-6AE2-C177-8890-338B8444AC80}"/>
                </a:ext>
              </a:extLst>
            </p:cNvPr>
            <p:cNvSpPr txBox="1"/>
            <p:nvPr/>
          </p:nvSpPr>
          <p:spPr>
            <a:xfrm>
              <a:off x="3083442" y="3944680"/>
              <a:ext cx="7868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Flipkart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CD5CE98-A2D0-E6F2-C1AD-9869CFA4ED44}"/>
                </a:ext>
              </a:extLst>
            </p:cNvPr>
            <p:cNvSpPr txBox="1"/>
            <p:nvPr/>
          </p:nvSpPr>
          <p:spPr>
            <a:xfrm>
              <a:off x="3083441" y="4714173"/>
              <a:ext cx="7868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Flipkart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18D5062-6881-D2CD-771D-668160A83729}"/>
                </a:ext>
              </a:extLst>
            </p:cNvPr>
            <p:cNvSpPr txBox="1"/>
            <p:nvPr/>
          </p:nvSpPr>
          <p:spPr>
            <a:xfrm>
              <a:off x="5702594" y="3944680"/>
              <a:ext cx="7868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Flipkart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46A93D3-CE9A-9BDB-5918-D87E5CBB09E7}"/>
                </a:ext>
              </a:extLst>
            </p:cNvPr>
            <p:cNvSpPr txBox="1"/>
            <p:nvPr/>
          </p:nvSpPr>
          <p:spPr>
            <a:xfrm>
              <a:off x="8179982" y="4717180"/>
              <a:ext cx="7868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Flipkart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3D407C7-5E36-50FC-E058-44E42D2C17C6}"/>
                </a:ext>
              </a:extLst>
            </p:cNvPr>
            <p:cNvSpPr txBox="1"/>
            <p:nvPr/>
          </p:nvSpPr>
          <p:spPr>
            <a:xfrm>
              <a:off x="8179983" y="3944680"/>
              <a:ext cx="7868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IIT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Kgp</a:t>
              </a:r>
              <a:endPara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8B620EA-5BB9-79A7-C3C6-B50434D2F087}"/>
                </a:ext>
              </a:extLst>
            </p:cNvPr>
            <p:cNvSpPr txBox="1"/>
            <p:nvPr/>
          </p:nvSpPr>
          <p:spPr>
            <a:xfrm>
              <a:off x="5702594" y="4714173"/>
              <a:ext cx="7868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IIT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Kgp</a:t>
              </a:r>
              <a:endPara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15" name="Title 3">
            <a:extLst>
              <a:ext uri="{FF2B5EF4-FFF2-40B4-BE49-F238E27FC236}">
                <a16:creationId xmlns:a16="http://schemas.microsoft.com/office/drawing/2014/main" id="{0F8DDF68-BBB1-D3D3-70A4-DA027D73E2DA}"/>
              </a:ext>
            </a:extLst>
          </p:cNvPr>
          <p:cNvSpPr txBox="1">
            <a:spLocks/>
          </p:cNvSpPr>
          <p:nvPr/>
        </p:nvSpPr>
        <p:spPr>
          <a:xfrm>
            <a:off x="843516" y="891936"/>
            <a:ext cx="10490791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rgbClr val="444444"/>
                </a:solidFill>
                <a:latin typeface="Roboto" panose="020F0502020204030204" pitchFamily="34" charset="0"/>
              </a:rPr>
              <a:t>Recommendation of Compatible Outfits Conditioned on Style</a:t>
            </a:r>
            <a:endParaRPr lang="en-US" dirty="0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6976E534-A159-4F3F-9252-1FAD79B458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4606" y="5506982"/>
            <a:ext cx="1263105" cy="1259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756520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3">
            <a:extLst>
              <a:ext uri="{FF2B5EF4-FFF2-40B4-BE49-F238E27FC236}">
                <a16:creationId xmlns:a16="http://schemas.microsoft.com/office/drawing/2014/main" id="{0F8DDF68-BBB1-D3D3-70A4-DA027D73E2DA}"/>
              </a:ext>
            </a:extLst>
          </p:cNvPr>
          <p:cNvSpPr txBox="1">
            <a:spLocks/>
          </p:cNvSpPr>
          <p:nvPr/>
        </p:nvSpPr>
        <p:spPr>
          <a:xfrm>
            <a:off x="413656" y="203234"/>
            <a:ext cx="11364685" cy="6531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solidFill>
                  <a:srgbClr val="444444"/>
                </a:solidFill>
                <a:latin typeface="Roboto" panose="020F0502020204030204" pitchFamily="34" charset="0"/>
              </a:rPr>
              <a:t>Preview of current research at Georgia Tech</a:t>
            </a:r>
            <a:endParaRPr lang="en-US" sz="36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9A7DEA8-22D8-C548-6D6E-45300B6D5269}"/>
              </a:ext>
            </a:extLst>
          </p:cNvPr>
          <p:cNvSpPr txBox="1"/>
          <p:nvPr/>
        </p:nvSpPr>
        <p:spPr>
          <a:xfrm>
            <a:off x="4130037" y="5573508"/>
            <a:ext cx="3931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Using Knowledge distillation techniques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BA04D1A-708C-806F-DFFC-56613B84BA72}"/>
              </a:ext>
            </a:extLst>
          </p:cNvPr>
          <p:cNvSpPr txBox="1"/>
          <p:nvPr/>
        </p:nvSpPr>
        <p:spPr>
          <a:xfrm>
            <a:off x="3922118" y="5942840"/>
            <a:ext cx="4347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 transformer-based segmentation models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2D69D0E-9C5B-F451-0906-C361AB4ADF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4404" y="4578821"/>
            <a:ext cx="9183185" cy="812305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B017421C-A8AC-8576-A421-4933AFE92A71}"/>
              </a:ext>
            </a:extLst>
          </p:cNvPr>
          <p:cNvGrpSpPr/>
          <p:nvPr/>
        </p:nvGrpSpPr>
        <p:grpSpPr>
          <a:xfrm>
            <a:off x="2115314" y="1276149"/>
            <a:ext cx="6993915" cy="2882900"/>
            <a:chOff x="2115314" y="1276149"/>
            <a:chExt cx="6993915" cy="28829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46E3ED2-4193-FB37-5FCE-6767A1C2F7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15314" y="1276149"/>
              <a:ext cx="5321300" cy="2882900"/>
            </a:xfrm>
            <a:prstGeom prst="rect">
              <a:avLst/>
            </a:prstGeom>
          </p:spPr>
        </p:pic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67BBDF3C-1F08-917D-2A37-5A542315806D}"/>
                </a:ext>
              </a:extLst>
            </p:cNvPr>
            <p:cNvCxnSpPr/>
            <p:nvPr/>
          </p:nvCxnSpPr>
          <p:spPr>
            <a:xfrm>
              <a:off x="7383952" y="2041931"/>
              <a:ext cx="678005" cy="40563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21C13A17-454E-A4FE-15BB-EFA1B4A210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83952" y="2816899"/>
              <a:ext cx="678005" cy="4934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F656B0F-5B80-4B46-19CA-26673F6625C0}"/>
                </a:ext>
              </a:extLst>
            </p:cNvPr>
            <p:cNvSpPr/>
            <p:nvPr/>
          </p:nvSpPr>
          <p:spPr>
            <a:xfrm>
              <a:off x="8061957" y="2279568"/>
              <a:ext cx="1047272" cy="74939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Segmentation Prediction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4990277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3">
            <a:extLst>
              <a:ext uri="{FF2B5EF4-FFF2-40B4-BE49-F238E27FC236}">
                <a16:creationId xmlns:a16="http://schemas.microsoft.com/office/drawing/2014/main" id="{0F8DDF68-BBB1-D3D3-70A4-DA027D73E2DA}"/>
              </a:ext>
            </a:extLst>
          </p:cNvPr>
          <p:cNvSpPr txBox="1">
            <a:spLocks/>
          </p:cNvSpPr>
          <p:nvPr/>
        </p:nvSpPr>
        <p:spPr>
          <a:xfrm>
            <a:off x="413656" y="203234"/>
            <a:ext cx="11364685" cy="6531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solidFill>
                  <a:srgbClr val="444444"/>
                </a:solidFill>
                <a:latin typeface="Roboto" panose="020F0502020204030204" pitchFamily="34" charset="0"/>
              </a:rPr>
              <a:t>Preview of current research at Georgia Tech</a:t>
            </a:r>
            <a:endParaRPr lang="en-US" sz="36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9A7DEA8-22D8-C548-6D6E-45300B6D5269}"/>
              </a:ext>
            </a:extLst>
          </p:cNvPr>
          <p:cNvSpPr txBox="1"/>
          <p:nvPr/>
        </p:nvSpPr>
        <p:spPr>
          <a:xfrm>
            <a:off x="4130037" y="5573508"/>
            <a:ext cx="3931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Using Knowledge distillation techniques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BA04D1A-708C-806F-DFFC-56613B84BA72}"/>
              </a:ext>
            </a:extLst>
          </p:cNvPr>
          <p:cNvSpPr txBox="1"/>
          <p:nvPr/>
        </p:nvSpPr>
        <p:spPr>
          <a:xfrm>
            <a:off x="3922118" y="5942840"/>
            <a:ext cx="4347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 transformer-based segmentation models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2D69D0E-9C5B-F451-0906-C361AB4ADF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4404" y="4578821"/>
            <a:ext cx="9183185" cy="812305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F9B42994-7A9A-FC32-D5E2-317F236CB48C}"/>
              </a:ext>
            </a:extLst>
          </p:cNvPr>
          <p:cNvGrpSpPr/>
          <p:nvPr/>
        </p:nvGrpSpPr>
        <p:grpSpPr>
          <a:xfrm>
            <a:off x="2115314" y="1276149"/>
            <a:ext cx="6993915" cy="2882900"/>
            <a:chOff x="2115314" y="1276149"/>
            <a:chExt cx="6993915" cy="28829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FA0F2F8C-47AA-4A89-53A4-76DDDBAD34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15314" y="1276149"/>
              <a:ext cx="5321300" cy="2882900"/>
            </a:xfrm>
            <a:prstGeom prst="rect">
              <a:avLst/>
            </a:prstGeom>
          </p:spPr>
        </p:pic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42DBD59F-9E23-8F96-E7A3-F9BC534D8030}"/>
                </a:ext>
              </a:extLst>
            </p:cNvPr>
            <p:cNvCxnSpPr/>
            <p:nvPr/>
          </p:nvCxnSpPr>
          <p:spPr>
            <a:xfrm>
              <a:off x="7383952" y="2041931"/>
              <a:ext cx="678005" cy="40563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2EAEB4C0-360E-5B44-8E69-13F8EF1ACD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83952" y="2816899"/>
              <a:ext cx="678005" cy="4934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86E461B-F5A0-CDED-4DA4-8EC11F5B9E1B}"/>
                </a:ext>
              </a:extLst>
            </p:cNvPr>
            <p:cNvSpPr/>
            <p:nvPr/>
          </p:nvSpPr>
          <p:spPr>
            <a:xfrm>
              <a:off x="8061957" y="2279568"/>
              <a:ext cx="1047272" cy="74939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Segmentation Prediction</a:t>
              </a: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549D75D7-792A-31F4-9038-3EC7FEC500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8949" y="2654266"/>
            <a:ext cx="1353637" cy="139077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6C520EC-3136-DF1F-1BA8-1D2DD99E99C0}"/>
              </a:ext>
            </a:extLst>
          </p:cNvPr>
          <p:cNvSpPr/>
          <p:nvPr/>
        </p:nvSpPr>
        <p:spPr>
          <a:xfrm>
            <a:off x="2115314" y="2935678"/>
            <a:ext cx="1047272" cy="749396"/>
          </a:xfrm>
          <a:prstGeom prst="rect">
            <a:avLst/>
          </a:prstGeom>
          <a:solidFill>
            <a:srgbClr val="FF0000">
              <a:alpha val="56975"/>
            </a:srgb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Missing modality!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32098AD-AF9E-52D4-E832-73EB12B88C4A}"/>
              </a:ext>
            </a:extLst>
          </p:cNvPr>
          <p:cNvCxnSpPr/>
          <p:nvPr/>
        </p:nvCxnSpPr>
        <p:spPr>
          <a:xfrm>
            <a:off x="9322755" y="2330689"/>
            <a:ext cx="0" cy="60498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197729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3">
            <a:extLst>
              <a:ext uri="{FF2B5EF4-FFF2-40B4-BE49-F238E27FC236}">
                <a16:creationId xmlns:a16="http://schemas.microsoft.com/office/drawing/2014/main" id="{0F8DDF68-BBB1-D3D3-70A4-DA027D73E2DA}"/>
              </a:ext>
            </a:extLst>
          </p:cNvPr>
          <p:cNvSpPr txBox="1">
            <a:spLocks/>
          </p:cNvSpPr>
          <p:nvPr/>
        </p:nvSpPr>
        <p:spPr>
          <a:xfrm>
            <a:off x="413656" y="203234"/>
            <a:ext cx="11364685" cy="6531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solidFill>
                  <a:srgbClr val="444444"/>
                </a:solidFill>
                <a:latin typeface="Roboto" panose="020F0502020204030204" pitchFamily="34" charset="0"/>
              </a:rPr>
              <a:t>Preview of current research at Georgia Tech</a:t>
            </a:r>
            <a:endParaRPr lang="en-US" sz="36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BAE3D22-1A58-3EC4-93E8-D346678D5051}"/>
              </a:ext>
            </a:extLst>
          </p:cNvPr>
          <p:cNvSpPr txBox="1"/>
          <p:nvPr/>
        </p:nvSpPr>
        <p:spPr>
          <a:xfrm>
            <a:off x="4368979" y="4994475"/>
            <a:ext cx="38720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Submitting our work to ICCV 2023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D533C9D-DD35-7E0F-A7AD-28990E834A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89" t="36698" r="2885" b="-1"/>
          <a:stretch/>
        </p:blipFill>
        <p:spPr>
          <a:xfrm>
            <a:off x="1828202" y="2560320"/>
            <a:ext cx="8535595" cy="162185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BF85672-FD1E-BC57-9FDE-9076FECFA8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4338" y="1748015"/>
            <a:ext cx="9183185" cy="812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8479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C14AA-1FFF-2723-3C25-FF0ACF607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022512-987B-A8FB-1608-565E276AAA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901" y="2547690"/>
            <a:ext cx="2151523" cy="20402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7380461-E220-95E7-9906-A6764AA812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7263" y="1920790"/>
            <a:ext cx="860421" cy="151195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DD561C4-628A-F320-4680-B90A715743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3430" y="1938545"/>
            <a:ext cx="1023333" cy="15119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CE05C9F-AD16-2689-B543-BDAC5C1BDB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2476" y="1924534"/>
            <a:ext cx="930454" cy="150446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5CDAF80-1C26-19F4-5843-83A992ED49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66342" y="3831930"/>
            <a:ext cx="860421" cy="6911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D104F82-2E04-9566-02F7-CDACBE836A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21843" y="3567809"/>
            <a:ext cx="930453" cy="12193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5858B46-3012-1434-9F3C-5EC9D8B21D7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40808" y="3567809"/>
            <a:ext cx="930454" cy="121412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71A75D8-FE92-6363-766D-2A9F03A789B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96272" y="4781938"/>
            <a:ext cx="861771" cy="95529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2D38EEC-ABD9-A43E-563F-CF9B8856A7F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72025" y="5040620"/>
            <a:ext cx="1268020" cy="76757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563F44D-4681-A854-D0F0-77AA8DC000A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187263" y="5031942"/>
            <a:ext cx="1217473" cy="64913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F6A6DE5-1889-41C2-3C3E-9E320C9FC568}"/>
              </a:ext>
            </a:extLst>
          </p:cNvPr>
          <p:cNvSpPr txBox="1"/>
          <p:nvPr/>
        </p:nvSpPr>
        <p:spPr>
          <a:xfrm>
            <a:off x="8477343" y="2472394"/>
            <a:ext cx="10233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. . .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CB5D0E3-64EA-30C1-5E32-6CBF0A0CDB6B}"/>
              </a:ext>
            </a:extLst>
          </p:cNvPr>
          <p:cNvSpPr txBox="1"/>
          <p:nvPr/>
        </p:nvSpPr>
        <p:spPr>
          <a:xfrm>
            <a:off x="8477344" y="3913263"/>
            <a:ext cx="10233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. . .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540AF7C-B53C-D3EB-0022-00784ED270E9}"/>
              </a:ext>
            </a:extLst>
          </p:cNvPr>
          <p:cNvSpPr txBox="1"/>
          <p:nvPr/>
        </p:nvSpPr>
        <p:spPr>
          <a:xfrm>
            <a:off x="8533956" y="5092522"/>
            <a:ext cx="10233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. . .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239DDDA-E2AE-AC23-D680-C0C24D566856}"/>
              </a:ext>
            </a:extLst>
          </p:cNvPr>
          <p:cNvSpPr txBox="1"/>
          <p:nvPr/>
        </p:nvSpPr>
        <p:spPr>
          <a:xfrm>
            <a:off x="1525196" y="4671288"/>
            <a:ext cx="1042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Top wear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5312EA4-85AC-C9C9-531D-E75316EB16E2}"/>
              </a:ext>
            </a:extLst>
          </p:cNvPr>
          <p:cNvSpPr txBox="1"/>
          <p:nvPr/>
        </p:nvSpPr>
        <p:spPr>
          <a:xfrm>
            <a:off x="9625055" y="2498461"/>
            <a:ext cx="1533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Bottom wears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0DA1386-8EC9-41BC-520C-7333D8F5B152}"/>
              </a:ext>
            </a:extLst>
          </p:cNvPr>
          <p:cNvSpPr txBox="1"/>
          <p:nvPr/>
        </p:nvSpPr>
        <p:spPr>
          <a:xfrm>
            <a:off x="9725725" y="3990207"/>
            <a:ext cx="1432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Foot wears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A5A562F-740D-68F6-98F6-AE449BA5395F}"/>
              </a:ext>
            </a:extLst>
          </p:cNvPr>
          <p:cNvSpPr txBox="1"/>
          <p:nvPr/>
        </p:nvSpPr>
        <p:spPr>
          <a:xfrm>
            <a:off x="9748788" y="5259586"/>
            <a:ext cx="1432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Accessories</a:t>
            </a:r>
          </a:p>
        </p:txBody>
      </p:sp>
    </p:spTree>
    <p:extLst>
      <p:ext uri="{BB962C8B-B14F-4D97-AF65-F5344CB8AC3E}">
        <p14:creationId xmlns:p14="http://schemas.microsoft.com/office/powerpoint/2010/main" val="359246589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C14AA-1FFF-2723-3C25-FF0ACF607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022512-987B-A8FB-1608-565E276AAA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901" y="2547690"/>
            <a:ext cx="2151523" cy="20402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7380461-E220-95E7-9906-A6764AA8123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7187263" y="1920790"/>
            <a:ext cx="860421" cy="151195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DD561C4-628A-F320-4680-B90A715743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3430" y="1938545"/>
            <a:ext cx="1023333" cy="15119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CE05C9F-AD16-2689-B543-BDAC5C1BDBB4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20000"/>
          </a:blip>
          <a:stretch>
            <a:fillRect/>
          </a:stretch>
        </p:blipFill>
        <p:spPr>
          <a:xfrm>
            <a:off x="4912476" y="1924534"/>
            <a:ext cx="930454" cy="150446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5CDAF80-1C26-19F4-5843-83A992ED49E3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20000"/>
          </a:blip>
          <a:stretch>
            <a:fillRect/>
          </a:stretch>
        </p:blipFill>
        <p:spPr>
          <a:xfrm>
            <a:off x="6166342" y="3831930"/>
            <a:ext cx="860421" cy="6911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D104F82-2E04-9566-02F7-CDACBE836A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21843" y="3567809"/>
            <a:ext cx="930453" cy="12193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5858B46-3012-1434-9F3C-5EC9D8B21D7E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20000"/>
          </a:blip>
          <a:stretch>
            <a:fillRect/>
          </a:stretch>
        </p:blipFill>
        <p:spPr>
          <a:xfrm>
            <a:off x="4940808" y="3567809"/>
            <a:ext cx="930454" cy="121412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71A75D8-FE92-6363-766D-2A9F03A789BD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20000"/>
          </a:blip>
          <a:stretch>
            <a:fillRect/>
          </a:stretch>
        </p:blipFill>
        <p:spPr>
          <a:xfrm>
            <a:off x="6196272" y="4781938"/>
            <a:ext cx="861771" cy="95529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2D38EEC-ABD9-A43E-563F-CF9B8856A7FD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20000"/>
          </a:blip>
          <a:stretch>
            <a:fillRect/>
          </a:stretch>
        </p:blipFill>
        <p:spPr>
          <a:xfrm>
            <a:off x="4772025" y="5040620"/>
            <a:ext cx="1268020" cy="76757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563F44D-4681-A854-D0F0-77AA8DC000A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187263" y="5031942"/>
            <a:ext cx="1217473" cy="64913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F6A6DE5-1889-41C2-3C3E-9E320C9FC568}"/>
              </a:ext>
            </a:extLst>
          </p:cNvPr>
          <p:cNvSpPr txBox="1"/>
          <p:nvPr/>
        </p:nvSpPr>
        <p:spPr>
          <a:xfrm>
            <a:off x="8477343" y="2472394"/>
            <a:ext cx="10233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. . .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CB5D0E3-64EA-30C1-5E32-6CBF0A0CDB6B}"/>
              </a:ext>
            </a:extLst>
          </p:cNvPr>
          <p:cNvSpPr txBox="1"/>
          <p:nvPr/>
        </p:nvSpPr>
        <p:spPr>
          <a:xfrm>
            <a:off x="8477344" y="3913263"/>
            <a:ext cx="10233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. . .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540AF7C-B53C-D3EB-0022-00784ED270E9}"/>
              </a:ext>
            </a:extLst>
          </p:cNvPr>
          <p:cNvSpPr txBox="1"/>
          <p:nvPr/>
        </p:nvSpPr>
        <p:spPr>
          <a:xfrm>
            <a:off x="8533956" y="5092522"/>
            <a:ext cx="10233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. . .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239DDDA-E2AE-AC23-D680-C0C24D566856}"/>
              </a:ext>
            </a:extLst>
          </p:cNvPr>
          <p:cNvSpPr txBox="1"/>
          <p:nvPr/>
        </p:nvSpPr>
        <p:spPr>
          <a:xfrm>
            <a:off x="1525196" y="4671288"/>
            <a:ext cx="1042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Top wear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5312EA4-85AC-C9C9-531D-E75316EB16E2}"/>
              </a:ext>
            </a:extLst>
          </p:cNvPr>
          <p:cNvSpPr txBox="1"/>
          <p:nvPr/>
        </p:nvSpPr>
        <p:spPr>
          <a:xfrm>
            <a:off x="9625055" y="2498461"/>
            <a:ext cx="1533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Bottom wears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0DA1386-8EC9-41BC-520C-7333D8F5B152}"/>
              </a:ext>
            </a:extLst>
          </p:cNvPr>
          <p:cNvSpPr txBox="1"/>
          <p:nvPr/>
        </p:nvSpPr>
        <p:spPr>
          <a:xfrm>
            <a:off x="9725725" y="3990207"/>
            <a:ext cx="1432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Foot wears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A5A562F-740D-68F6-98F6-AE449BA5395F}"/>
              </a:ext>
            </a:extLst>
          </p:cNvPr>
          <p:cNvSpPr txBox="1"/>
          <p:nvPr/>
        </p:nvSpPr>
        <p:spPr>
          <a:xfrm>
            <a:off x="9748788" y="5259586"/>
            <a:ext cx="1432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Accessories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3795502-C485-4148-E99A-9E6F8593B9B5}"/>
              </a:ext>
            </a:extLst>
          </p:cNvPr>
          <p:cNvCxnSpPr/>
          <p:nvPr/>
        </p:nvCxnSpPr>
        <p:spPr>
          <a:xfrm flipV="1">
            <a:off x="2103120" y="2677886"/>
            <a:ext cx="4271554" cy="115404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0916FE0D-B005-090E-6A64-268202E966BC}"/>
              </a:ext>
            </a:extLst>
          </p:cNvPr>
          <p:cNvSpPr txBox="1"/>
          <p:nvPr/>
        </p:nvSpPr>
        <p:spPr>
          <a:xfrm>
            <a:off x="3365189" y="2854730"/>
            <a:ext cx="1485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“Compatible”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AA09037-6579-7C45-E11F-393C30FC9CCB}"/>
              </a:ext>
            </a:extLst>
          </p:cNvPr>
          <p:cNvCxnSpPr>
            <a:cxnSpLocks/>
          </p:cNvCxnSpPr>
          <p:nvPr/>
        </p:nvCxnSpPr>
        <p:spPr>
          <a:xfrm>
            <a:off x="6514000" y="2797650"/>
            <a:ext cx="1222072" cy="12627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3A8ADB5-F2A0-68CB-0F17-05F5BE30581F}"/>
              </a:ext>
            </a:extLst>
          </p:cNvPr>
          <p:cNvCxnSpPr>
            <a:cxnSpLocks/>
          </p:cNvCxnSpPr>
          <p:nvPr/>
        </p:nvCxnSpPr>
        <p:spPr>
          <a:xfrm>
            <a:off x="7787069" y="4174873"/>
            <a:ext cx="82360" cy="108471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388667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AAF34A-8F20-61E4-16F2-0272DE2F0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Existing Work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8239ED4-42B8-FFFB-3F9E-C9EBD9067D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824551"/>
            <a:ext cx="7772400" cy="298243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8227108-A394-C126-942F-31240D97F619}"/>
              </a:ext>
            </a:extLst>
          </p:cNvPr>
          <p:cNvSpPr txBox="1"/>
          <p:nvPr/>
        </p:nvSpPr>
        <p:spPr>
          <a:xfrm>
            <a:off x="5371875" y="5238207"/>
            <a:ext cx="14482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CVPR 2020</a:t>
            </a:r>
          </a:p>
        </p:txBody>
      </p:sp>
    </p:spTree>
    <p:extLst>
      <p:ext uri="{BB962C8B-B14F-4D97-AF65-F5344CB8AC3E}">
        <p14:creationId xmlns:p14="http://schemas.microsoft.com/office/powerpoint/2010/main" val="377849457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A0C0D6C8-1FBF-DB54-4CFF-8C205E85E1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4927" y="5031885"/>
            <a:ext cx="6281057" cy="52767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AAAF34A-8F20-61E4-16F2-0272DE2F0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Existing Work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8961F3-33F5-EF1E-AB4E-0E483DBA1D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534" y="1489479"/>
            <a:ext cx="10014931" cy="367783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028EF37-0899-D9D3-4D61-1141313469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4049" y="5741226"/>
            <a:ext cx="3542818" cy="109743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C24AB91-925D-FD11-998F-3D2C324A6BF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2290"/>
          <a:stretch/>
        </p:blipFill>
        <p:spPr>
          <a:xfrm>
            <a:off x="5340536" y="5435268"/>
            <a:ext cx="489841" cy="41482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FA2EFC2-2D43-DBCC-C27E-DE6BBBC7FD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57372" y="3189129"/>
            <a:ext cx="1739900" cy="15748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56D4BF4-CCE3-F650-0C33-F50CBAB51A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77656" y="2605425"/>
            <a:ext cx="1739900" cy="15748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D692891-2FA0-4F8E-5483-B65BADD720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22058" y="2493351"/>
            <a:ext cx="481092" cy="43544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2EF8E91-806A-3710-77DF-FB94F8E2704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29359" y="3309966"/>
            <a:ext cx="2171010" cy="64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87319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7778</TotalTime>
  <Words>792</Words>
  <Application>Microsoft Macintosh PowerPoint</Application>
  <PresentationFormat>Widescreen</PresentationFormat>
  <Paragraphs>221</Paragraphs>
  <Slides>59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4" baseType="lpstr">
      <vt:lpstr>Arial</vt:lpstr>
      <vt:lpstr>Calibri</vt:lpstr>
      <vt:lpstr>Calibri Light</vt:lpstr>
      <vt:lpstr>Roboto</vt:lpstr>
      <vt:lpstr>Office Theme</vt:lpstr>
      <vt:lpstr>Introduction</vt:lpstr>
      <vt:lpstr>PowerPoint Presentation</vt:lpstr>
      <vt:lpstr>PowerPoint Presentation</vt:lpstr>
      <vt:lpstr>Business problem statement</vt:lpstr>
      <vt:lpstr>Problem statement</vt:lpstr>
      <vt:lpstr>Problem statement</vt:lpstr>
      <vt:lpstr>Problem statement</vt:lpstr>
      <vt:lpstr>Existing Work</vt:lpstr>
      <vt:lpstr>Existing Work</vt:lpstr>
      <vt:lpstr>Existing Work</vt:lpstr>
      <vt:lpstr>Existing Work</vt:lpstr>
      <vt:lpstr>Existing Work</vt:lpstr>
      <vt:lpstr>Existing Work</vt:lpstr>
      <vt:lpstr>Gap – Style Conditioning</vt:lpstr>
      <vt:lpstr>Gap – Style Conditioning</vt:lpstr>
      <vt:lpstr>Gap – Style Conditioning</vt:lpstr>
      <vt:lpstr>Objective</vt:lpstr>
      <vt:lpstr>Objective</vt:lpstr>
      <vt:lpstr>Objective</vt:lpstr>
      <vt:lpstr>Our proposal</vt:lpstr>
      <vt:lpstr>Our proposal</vt:lpstr>
      <vt:lpstr>Our proposal</vt:lpstr>
      <vt:lpstr>Our proposal</vt:lpstr>
      <vt:lpstr>Our proposal</vt:lpstr>
      <vt:lpstr>Our proposal</vt:lpstr>
      <vt:lpstr>Our proposal</vt:lpstr>
      <vt:lpstr>Our proposal</vt:lpstr>
      <vt:lpstr>Our proposal</vt:lpstr>
      <vt:lpstr>Our proposal</vt:lpstr>
      <vt:lpstr>Our proposal</vt:lpstr>
      <vt:lpstr>Handling sets as input - Set Transformer</vt:lpstr>
      <vt:lpstr>Handling sets as input - Set Transformer</vt:lpstr>
      <vt:lpstr>Smooth latent space – VAE!</vt:lpstr>
      <vt:lpstr>Smooth latent space – VAE!</vt:lpstr>
      <vt:lpstr>Smooth latent space – VAE!</vt:lpstr>
      <vt:lpstr>Smooth latent space – VAE!</vt:lpstr>
      <vt:lpstr>Our proposal</vt:lpstr>
      <vt:lpstr>Losses</vt:lpstr>
      <vt:lpstr>Losses</vt:lpstr>
      <vt:lpstr>Losses</vt:lpstr>
      <vt:lpstr>Losses</vt:lpstr>
      <vt:lpstr>Losses</vt:lpstr>
      <vt:lpstr>Outfit Generation</vt:lpstr>
      <vt:lpstr>Outfit Generation</vt:lpstr>
      <vt:lpstr>Quantitative Results</vt:lpstr>
      <vt:lpstr>Quantitative Results</vt:lpstr>
      <vt:lpstr>Quantitative Results - Style</vt:lpstr>
      <vt:lpstr>Quantitative Results - Style</vt:lpstr>
      <vt:lpstr>Quantitative Results - Style</vt:lpstr>
      <vt:lpstr>Quantitative Results - Style</vt:lpstr>
      <vt:lpstr>Quantitative Results - Style</vt:lpstr>
      <vt:lpstr>Qualitative Results - Style</vt:lpstr>
      <vt:lpstr>Exploiting style conditioning</vt:lpstr>
      <vt:lpstr>Exploiting the latent space</vt:lpstr>
      <vt:lpstr>Exploiting the latent space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Maheshwari, Harsh</dc:creator>
  <cp:lastModifiedBy>Maheshwari, Harsh</cp:lastModifiedBy>
  <cp:revision>45</cp:revision>
  <dcterms:created xsi:type="dcterms:W3CDTF">2023-02-15T16:51:13Z</dcterms:created>
  <dcterms:modified xsi:type="dcterms:W3CDTF">2023-02-21T02:29:26Z</dcterms:modified>
</cp:coreProperties>
</file>